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133D686-E98A-42CC-91D1-69B9E1DE6E14}" type="datetimeFigureOut">
              <a:rPr lang="en-ZA" smtClean="0"/>
              <a:t>16 Apr 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3194B7-5F2D-4421-BD6B-C631D83FDEF9}" type="slidenum">
              <a:rPr lang="en-ZA" smtClean="0"/>
              <a:t>‹#›</a:t>
            </a:fld>
            <a:endParaRPr lang="en-Z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1708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D686-E98A-42CC-91D1-69B9E1DE6E14}" type="datetimeFigureOut">
              <a:rPr lang="en-ZA" smtClean="0"/>
              <a:t>16 Apr 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94B7-5F2D-4421-BD6B-C631D83FDEF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3285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D686-E98A-42CC-91D1-69B9E1DE6E14}" type="datetimeFigureOut">
              <a:rPr lang="en-ZA" smtClean="0"/>
              <a:t>16 Apr 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94B7-5F2D-4421-BD6B-C631D83FDEF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0681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D686-E98A-42CC-91D1-69B9E1DE6E14}" type="datetimeFigureOut">
              <a:rPr lang="en-ZA" smtClean="0"/>
              <a:t>16 Apr 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94B7-5F2D-4421-BD6B-C631D83FDEF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882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133D686-E98A-42CC-91D1-69B9E1DE6E14}" type="datetimeFigureOut">
              <a:rPr lang="en-ZA" smtClean="0"/>
              <a:t>16 Apr 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A3194B7-5F2D-4421-BD6B-C631D83FDEF9}" type="slidenum">
              <a:rPr lang="en-ZA" smtClean="0"/>
              <a:t>‹#›</a:t>
            </a:fld>
            <a:endParaRPr lang="en-Z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46928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D686-E98A-42CC-91D1-69B9E1DE6E14}" type="datetimeFigureOut">
              <a:rPr lang="en-ZA" smtClean="0"/>
              <a:t>16 Apr 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94B7-5F2D-4421-BD6B-C631D83FDEF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0771836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D686-E98A-42CC-91D1-69B9E1DE6E14}" type="datetimeFigureOut">
              <a:rPr lang="en-ZA" smtClean="0"/>
              <a:t>16 Apr 2020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94B7-5F2D-4421-BD6B-C631D83FDEF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6240429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D686-E98A-42CC-91D1-69B9E1DE6E14}" type="datetimeFigureOut">
              <a:rPr lang="en-ZA" smtClean="0"/>
              <a:t>16 Apr 2020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94B7-5F2D-4421-BD6B-C631D83FDEF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097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D686-E98A-42CC-91D1-69B9E1DE6E14}" type="datetimeFigureOut">
              <a:rPr lang="en-ZA" smtClean="0"/>
              <a:t>16 Apr 2020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194B7-5F2D-4421-BD6B-C631D83FDEF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2980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133D686-E98A-42CC-91D1-69B9E1DE6E14}" type="datetimeFigureOut">
              <a:rPr lang="en-ZA" smtClean="0"/>
              <a:t>16 Apr 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A3194B7-5F2D-4421-BD6B-C631D83FDEF9}" type="slidenum">
              <a:rPr lang="en-ZA" smtClean="0"/>
              <a:t>‹#›</a:t>
            </a:fld>
            <a:endParaRPr lang="en-Z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64991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133D686-E98A-42CC-91D1-69B9E1DE6E14}" type="datetimeFigureOut">
              <a:rPr lang="en-ZA" smtClean="0"/>
              <a:t>16 Apr 2020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A3194B7-5F2D-4421-BD6B-C631D83FDEF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0721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133D686-E98A-42CC-91D1-69B9E1DE6E14}" type="datetimeFigureOut">
              <a:rPr lang="en-ZA" smtClean="0"/>
              <a:t>16 Apr 2020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A3194B7-5F2D-4421-BD6B-C631D83FDEF9}" type="slidenum">
              <a:rPr lang="en-ZA" smtClean="0"/>
              <a:t>‹#›</a:t>
            </a:fld>
            <a:endParaRPr lang="en-Z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2810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uscar Con Google Teaching Math, Math Clipart, School - Melonheadz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332" y="1104424"/>
            <a:ext cx="2208363" cy="404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28158" y="414068"/>
            <a:ext cx="389670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Woordsomme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00352" y="6055743"/>
            <a:ext cx="2152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>
                <a:latin typeface="Arial Narrow" panose="020B0606020202030204" pitchFamily="34" charset="0"/>
              </a:rPr>
              <a:t>28 April 2020</a:t>
            </a:r>
            <a:endParaRPr lang="en-ZA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78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7459" y="246848"/>
            <a:ext cx="107651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 smtClean="0">
                <a:solidFill>
                  <a:srgbClr val="FF0000"/>
                </a:solidFill>
                <a:latin typeface="TeachersPet" panose="020B0500000000000000" pitchFamily="34" charset="0"/>
              </a:rPr>
              <a:t>Goeie</a:t>
            </a:r>
            <a:r>
              <a:rPr lang="en-GB" sz="40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 dag Gr. 2. Hoop </a:t>
            </a:r>
            <a:r>
              <a:rPr lang="en-GB" sz="4000" dirty="0" err="1" smtClean="0">
                <a:solidFill>
                  <a:srgbClr val="FF0000"/>
                </a:solidFill>
                <a:latin typeface="TeachersPet" panose="020B0500000000000000" pitchFamily="34" charset="0"/>
              </a:rPr>
              <a:t>dit</a:t>
            </a:r>
            <a:r>
              <a:rPr lang="en-GB" sz="40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GB" sz="4000" dirty="0" err="1" smtClean="0">
                <a:solidFill>
                  <a:srgbClr val="FF0000"/>
                </a:solidFill>
                <a:latin typeface="TeachersPet" panose="020B0500000000000000" pitchFamily="34" charset="0"/>
              </a:rPr>
              <a:t>gaan</a:t>
            </a:r>
            <a:r>
              <a:rPr lang="en-GB" sz="40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GB" sz="4000" dirty="0" err="1" smtClean="0">
                <a:solidFill>
                  <a:srgbClr val="FF0000"/>
                </a:solidFill>
                <a:latin typeface="TeachersPet" panose="020B0500000000000000" pitchFamily="34" charset="0"/>
              </a:rPr>
              <a:t>goed</a:t>
            </a:r>
            <a:r>
              <a:rPr lang="en-GB" sz="40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 en </a:t>
            </a:r>
            <a:r>
              <a:rPr lang="en-GB" sz="4000" dirty="0" err="1" smtClean="0">
                <a:solidFill>
                  <a:srgbClr val="FF0000"/>
                </a:solidFill>
                <a:latin typeface="TeachersPet" panose="020B0500000000000000" pitchFamily="34" charset="0"/>
              </a:rPr>
              <a:t>dat</a:t>
            </a:r>
            <a:r>
              <a:rPr lang="en-GB" sz="40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 </a:t>
            </a:r>
            <a:r>
              <a:rPr lang="en-GB" sz="4000" dirty="0" err="1" smtClean="0">
                <a:solidFill>
                  <a:srgbClr val="FF0000"/>
                </a:solidFill>
                <a:latin typeface="TeachersPet" panose="020B0500000000000000" pitchFamily="34" charset="0"/>
              </a:rPr>
              <a:t>julle</a:t>
            </a:r>
            <a:r>
              <a:rPr lang="en-GB" sz="40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 hard </a:t>
            </a:r>
            <a:r>
              <a:rPr lang="en-GB" sz="4000" dirty="0" err="1" smtClean="0">
                <a:solidFill>
                  <a:srgbClr val="FF0000"/>
                </a:solidFill>
                <a:latin typeface="TeachersPet" panose="020B0500000000000000" pitchFamily="34" charset="0"/>
              </a:rPr>
              <a:t>werk</a:t>
            </a:r>
            <a:r>
              <a:rPr lang="en-GB" sz="4000" dirty="0" smtClean="0">
                <a:solidFill>
                  <a:srgbClr val="FF0000"/>
                </a:solidFill>
                <a:latin typeface="TeachersPet" panose="020B0500000000000000" pitchFamily="34" charset="0"/>
              </a:rPr>
              <a:t>!</a:t>
            </a:r>
            <a:endParaRPr lang="en-GB" sz="4000" dirty="0" smtClean="0">
              <a:solidFill>
                <a:srgbClr val="FF0000"/>
              </a:solidFill>
              <a:latin typeface="TeachersPet" panose="020B0500000000000000" pitchFamily="34" charset="0"/>
            </a:endParaRPr>
          </a:p>
          <a:p>
            <a:r>
              <a:rPr lang="en-GB" sz="4000" dirty="0" err="1" smtClean="0">
                <a:latin typeface="TeachersPet" panose="020B0500000000000000" pitchFamily="34" charset="0"/>
              </a:rPr>
              <a:t>Hier</a:t>
            </a:r>
            <a:r>
              <a:rPr lang="en-GB" sz="4000" dirty="0" smtClean="0">
                <a:latin typeface="TeachersPet" panose="020B0500000000000000" pitchFamily="34" charset="0"/>
              </a:rPr>
              <a:t> is ‘n </a:t>
            </a:r>
            <a:r>
              <a:rPr lang="en-GB" sz="4000" dirty="0" err="1" smtClean="0">
                <a:latin typeface="TeachersPet" panose="020B0500000000000000" pitchFamily="34" charset="0"/>
              </a:rPr>
              <a:t>paar</a:t>
            </a:r>
            <a:r>
              <a:rPr lang="en-GB" sz="4000" dirty="0" smtClean="0">
                <a:latin typeface="TeachersPet" panose="020B0500000000000000" pitchFamily="34" charset="0"/>
              </a:rPr>
              <a:t> </a:t>
            </a:r>
            <a:r>
              <a:rPr lang="en-GB" sz="4000" dirty="0" err="1" smtClean="0">
                <a:latin typeface="TeachersPet" panose="020B0500000000000000" pitchFamily="34" charset="0"/>
              </a:rPr>
              <a:t>woordprobleme</a:t>
            </a:r>
            <a:r>
              <a:rPr lang="en-GB" sz="4000" dirty="0" smtClean="0">
                <a:latin typeface="TeachersPet" panose="020B0500000000000000" pitchFamily="34" charset="0"/>
              </a:rPr>
              <a:t> </a:t>
            </a:r>
            <a:r>
              <a:rPr lang="en-GB" sz="4000" dirty="0" err="1" smtClean="0">
                <a:latin typeface="TeachersPet" panose="020B0500000000000000" pitchFamily="34" charset="0"/>
              </a:rPr>
              <a:t>wat</a:t>
            </a:r>
            <a:r>
              <a:rPr lang="en-GB" sz="4000" dirty="0" smtClean="0">
                <a:latin typeface="TeachersPet" panose="020B0500000000000000" pitchFamily="34" charset="0"/>
              </a:rPr>
              <a:t> </a:t>
            </a:r>
            <a:r>
              <a:rPr lang="en-GB" sz="4000" dirty="0" err="1" smtClean="0">
                <a:latin typeface="TeachersPet" panose="020B0500000000000000" pitchFamily="34" charset="0"/>
              </a:rPr>
              <a:t>ek</a:t>
            </a:r>
            <a:r>
              <a:rPr lang="en-GB" sz="4000" dirty="0" smtClean="0">
                <a:latin typeface="TeachersPet" panose="020B0500000000000000" pitchFamily="34" charset="0"/>
              </a:rPr>
              <a:t> </a:t>
            </a:r>
            <a:r>
              <a:rPr lang="en-GB" sz="4000" dirty="0" err="1" smtClean="0">
                <a:latin typeface="TeachersPet" panose="020B0500000000000000" pitchFamily="34" charset="0"/>
              </a:rPr>
              <a:t>wil</a:t>
            </a:r>
            <a:r>
              <a:rPr lang="en-GB" sz="4000" dirty="0" smtClean="0">
                <a:latin typeface="TeachersPet" panose="020B0500000000000000" pitchFamily="34" charset="0"/>
              </a:rPr>
              <a:t> </a:t>
            </a:r>
            <a:r>
              <a:rPr lang="en-GB" sz="4000" dirty="0" err="1" smtClean="0">
                <a:latin typeface="TeachersPet" panose="020B0500000000000000" pitchFamily="34" charset="0"/>
              </a:rPr>
              <a:t>hê</a:t>
            </a:r>
            <a:r>
              <a:rPr lang="en-GB" sz="4000" dirty="0" smtClean="0">
                <a:latin typeface="TeachersPet" panose="020B0500000000000000" pitchFamily="34" charset="0"/>
              </a:rPr>
              <a:t> </a:t>
            </a:r>
            <a:r>
              <a:rPr lang="en-GB" sz="4000" dirty="0" err="1" smtClean="0">
                <a:latin typeface="TeachersPet" panose="020B0500000000000000" pitchFamily="34" charset="0"/>
              </a:rPr>
              <a:t>julle</a:t>
            </a:r>
            <a:r>
              <a:rPr lang="en-GB" sz="4000" dirty="0" smtClean="0">
                <a:latin typeface="TeachersPet" panose="020B0500000000000000" pitchFamily="34" charset="0"/>
              </a:rPr>
              <a:t> </a:t>
            </a:r>
            <a:r>
              <a:rPr lang="en-GB" sz="4000" dirty="0" err="1" smtClean="0">
                <a:latin typeface="TeachersPet" panose="020B0500000000000000" pitchFamily="34" charset="0"/>
              </a:rPr>
              <a:t>moet</a:t>
            </a:r>
            <a:r>
              <a:rPr lang="en-GB" sz="4000" dirty="0" smtClean="0">
                <a:latin typeface="TeachersPet" panose="020B0500000000000000" pitchFamily="34" charset="0"/>
              </a:rPr>
              <a:t> </a:t>
            </a:r>
            <a:r>
              <a:rPr lang="en-GB" sz="4000" dirty="0" err="1" smtClean="0">
                <a:latin typeface="TeachersPet" panose="020B0500000000000000" pitchFamily="34" charset="0"/>
              </a:rPr>
              <a:t>uitwerk</a:t>
            </a:r>
            <a:r>
              <a:rPr lang="en-GB" sz="4000" dirty="0" smtClean="0">
                <a:latin typeface="TeachersPet" panose="020B0500000000000000" pitchFamily="34" charset="0"/>
              </a:rPr>
              <a:t>. </a:t>
            </a:r>
            <a:r>
              <a:rPr lang="en-GB" sz="4000" dirty="0" err="1" smtClean="0">
                <a:latin typeface="TeachersPet" panose="020B0500000000000000" pitchFamily="34" charset="0"/>
              </a:rPr>
              <a:t>Probeer</a:t>
            </a:r>
            <a:r>
              <a:rPr lang="en-GB" sz="4000" dirty="0" smtClean="0">
                <a:latin typeface="TeachersPet" panose="020B0500000000000000" pitchFamily="34" charset="0"/>
              </a:rPr>
              <a:t> </a:t>
            </a:r>
            <a:r>
              <a:rPr lang="en-GB" sz="4000" dirty="0" err="1" smtClean="0">
                <a:latin typeface="TeachersPet" panose="020B0500000000000000" pitchFamily="34" charset="0"/>
              </a:rPr>
              <a:t>eers</a:t>
            </a:r>
            <a:r>
              <a:rPr lang="en-GB" sz="4000" dirty="0" smtClean="0">
                <a:latin typeface="TeachersPet" panose="020B0500000000000000" pitchFamily="34" charset="0"/>
              </a:rPr>
              <a:t> self en </a:t>
            </a:r>
            <a:r>
              <a:rPr lang="en-GB" sz="4000" dirty="0" err="1" smtClean="0">
                <a:latin typeface="TeachersPet" panose="020B0500000000000000" pitchFamily="34" charset="0"/>
              </a:rPr>
              <a:t>kyk</a:t>
            </a:r>
            <a:r>
              <a:rPr lang="en-GB" sz="4000" dirty="0" smtClean="0">
                <a:latin typeface="TeachersPet" panose="020B0500000000000000" pitchFamily="34" charset="0"/>
              </a:rPr>
              <a:t> </a:t>
            </a:r>
            <a:r>
              <a:rPr lang="en-GB" sz="4000" dirty="0" err="1" smtClean="0">
                <a:latin typeface="TeachersPet" panose="020B0500000000000000" pitchFamily="34" charset="0"/>
              </a:rPr>
              <a:t>dan</a:t>
            </a:r>
            <a:r>
              <a:rPr lang="en-GB" sz="4000" dirty="0" smtClean="0">
                <a:latin typeface="TeachersPet" panose="020B0500000000000000" pitchFamily="34" charset="0"/>
              </a:rPr>
              <a:t> </a:t>
            </a:r>
            <a:r>
              <a:rPr lang="en-GB" sz="4000" dirty="0" err="1" smtClean="0">
                <a:latin typeface="TeachersPet" panose="020B0500000000000000" pitchFamily="34" charset="0"/>
              </a:rPr>
              <a:t>na</a:t>
            </a:r>
            <a:r>
              <a:rPr lang="en-GB" sz="4000" dirty="0" smtClean="0">
                <a:latin typeface="TeachersPet" panose="020B0500000000000000" pitchFamily="34" charset="0"/>
              </a:rPr>
              <a:t> die </a:t>
            </a:r>
            <a:r>
              <a:rPr lang="en-GB" sz="4000" dirty="0" err="1" smtClean="0">
                <a:latin typeface="TeachersPet" panose="020B0500000000000000" pitchFamily="34" charset="0"/>
              </a:rPr>
              <a:t>verduidelikings</a:t>
            </a:r>
            <a:r>
              <a:rPr lang="en-GB" sz="4000" dirty="0" smtClean="0">
                <a:latin typeface="TeachersPet" panose="020B0500000000000000" pitchFamily="34" charset="0"/>
              </a:rPr>
              <a:t>.</a:t>
            </a:r>
            <a:endParaRPr lang="en-ZA" sz="4000" dirty="0">
              <a:latin typeface="TeachersPet" panose="020B0500000000000000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663" y="2185840"/>
            <a:ext cx="1063869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GB" sz="3800" dirty="0" err="1" smtClean="0">
                <a:latin typeface="TeachersPet" panose="020B0500000000000000" pitchFamily="34" charset="0"/>
              </a:rPr>
              <a:t>Daar</a:t>
            </a:r>
            <a:r>
              <a:rPr lang="en-GB" sz="3800" dirty="0" smtClean="0">
                <a:latin typeface="TeachersPet" panose="020B0500000000000000" pitchFamily="34" charset="0"/>
              </a:rPr>
              <a:t> is 7 </a:t>
            </a:r>
            <a:r>
              <a:rPr lang="en-GB" sz="3800" dirty="0" err="1" smtClean="0">
                <a:latin typeface="TeachersPet" panose="020B0500000000000000" pitchFamily="34" charset="0"/>
              </a:rPr>
              <a:t>dae</a:t>
            </a:r>
            <a:r>
              <a:rPr lang="en-GB" sz="3800" dirty="0" smtClean="0">
                <a:latin typeface="TeachersPet" panose="020B0500000000000000" pitchFamily="34" charset="0"/>
              </a:rPr>
              <a:t> in ‘n week. Hoe </a:t>
            </a:r>
            <a:r>
              <a:rPr lang="en-GB" sz="3800" dirty="0" err="1" smtClean="0">
                <a:latin typeface="TeachersPet" panose="020B0500000000000000" pitchFamily="34" charset="0"/>
              </a:rPr>
              <a:t>veel</a:t>
            </a:r>
            <a:r>
              <a:rPr lang="en-GB" sz="3800" dirty="0" smtClean="0">
                <a:latin typeface="TeachersPet" panose="020B0500000000000000" pitchFamily="34" charset="0"/>
              </a:rPr>
              <a:t> </a:t>
            </a:r>
            <a:r>
              <a:rPr lang="en-GB" sz="3800" dirty="0" err="1" smtClean="0">
                <a:latin typeface="TeachersPet" panose="020B0500000000000000" pitchFamily="34" charset="0"/>
              </a:rPr>
              <a:t>dae</a:t>
            </a:r>
            <a:r>
              <a:rPr lang="en-GB" sz="3800" dirty="0" smtClean="0">
                <a:latin typeface="TeachersPet" panose="020B0500000000000000" pitchFamily="34" charset="0"/>
              </a:rPr>
              <a:t> is </a:t>
            </a:r>
            <a:r>
              <a:rPr lang="en-GB" sz="3800" dirty="0" err="1" smtClean="0">
                <a:latin typeface="TeachersPet" panose="020B0500000000000000" pitchFamily="34" charset="0"/>
              </a:rPr>
              <a:t>daar</a:t>
            </a:r>
            <a:r>
              <a:rPr lang="en-GB" sz="3800" dirty="0" smtClean="0">
                <a:latin typeface="TeachersPet" panose="020B0500000000000000" pitchFamily="34" charset="0"/>
              </a:rPr>
              <a:t> in 5 </a:t>
            </a:r>
            <a:r>
              <a:rPr lang="en-GB" sz="3800" dirty="0" err="1" smtClean="0">
                <a:latin typeface="TeachersPet" panose="020B0500000000000000" pitchFamily="34" charset="0"/>
              </a:rPr>
              <a:t>weke</a:t>
            </a:r>
            <a:r>
              <a:rPr lang="en-GB" sz="3800" dirty="0" smtClean="0">
                <a:latin typeface="TeachersPet" panose="020B0500000000000000" pitchFamily="34" charset="0"/>
              </a:rPr>
              <a:t>?</a:t>
            </a:r>
            <a:endParaRPr lang="en-GB" sz="3800" dirty="0" smtClean="0">
              <a:latin typeface="TeachersPet" panose="020B0500000000000000" pitchFamily="34" charset="0"/>
            </a:endParaRPr>
          </a:p>
          <a:p>
            <a:pPr marL="742950" indent="-742950">
              <a:buAutoNum type="arabicPeriod"/>
            </a:pPr>
            <a:r>
              <a:rPr lang="en-GB" sz="3800" dirty="0" smtClean="0">
                <a:latin typeface="TeachersPet" panose="020B0500000000000000" pitchFamily="34" charset="0"/>
              </a:rPr>
              <a:t>Mamma plant </a:t>
            </a:r>
            <a:r>
              <a:rPr lang="en-GB" sz="3800" dirty="0" err="1" smtClean="0">
                <a:latin typeface="TeachersPet" panose="020B0500000000000000" pitchFamily="34" charset="0"/>
              </a:rPr>
              <a:t>wortels</a:t>
            </a:r>
            <a:r>
              <a:rPr lang="en-GB" sz="3800" dirty="0" smtClean="0">
                <a:latin typeface="TeachersPet" panose="020B0500000000000000" pitchFamily="34" charset="0"/>
              </a:rPr>
              <a:t>. </a:t>
            </a:r>
            <a:r>
              <a:rPr lang="en-GB" sz="3800" dirty="0" err="1" smtClean="0">
                <a:latin typeface="TeachersPet" panose="020B0500000000000000" pitchFamily="34" charset="0"/>
              </a:rPr>
              <a:t>Daar</a:t>
            </a:r>
            <a:r>
              <a:rPr lang="en-GB" sz="3800" dirty="0" smtClean="0">
                <a:latin typeface="TeachersPet" panose="020B0500000000000000" pitchFamily="34" charset="0"/>
              </a:rPr>
              <a:t> is 10 rye. In </a:t>
            </a:r>
            <a:r>
              <a:rPr lang="en-GB" sz="3800" dirty="0" err="1" smtClean="0">
                <a:latin typeface="TeachersPet" panose="020B0500000000000000" pitchFamily="34" charset="0"/>
              </a:rPr>
              <a:t>elke</a:t>
            </a:r>
            <a:r>
              <a:rPr lang="en-GB" sz="3800" dirty="0" smtClean="0">
                <a:latin typeface="TeachersPet" panose="020B0500000000000000" pitchFamily="34" charset="0"/>
              </a:rPr>
              <a:t> </a:t>
            </a:r>
            <a:r>
              <a:rPr lang="en-GB" sz="3800" dirty="0" err="1" smtClean="0">
                <a:latin typeface="TeachersPet" panose="020B0500000000000000" pitchFamily="34" charset="0"/>
              </a:rPr>
              <a:t>ry</a:t>
            </a:r>
            <a:r>
              <a:rPr lang="en-GB" sz="3800" dirty="0" smtClean="0">
                <a:latin typeface="TeachersPet" panose="020B0500000000000000" pitchFamily="34" charset="0"/>
              </a:rPr>
              <a:t> is </a:t>
            </a:r>
            <a:r>
              <a:rPr lang="en-GB" sz="3800" dirty="0" err="1" smtClean="0">
                <a:latin typeface="TeachersPet" panose="020B0500000000000000" pitchFamily="34" charset="0"/>
              </a:rPr>
              <a:t>daar</a:t>
            </a:r>
            <a:r>
              <a:rPr lang="en-GB" sz="3800" dirty="0" smtClean="0">
                <a:latin typeface="TeachersPet" panose="020B0500000000000000" pitchFamily="34" charset="0"/>
              </a:rPr>
              <a:t> 5 </a:t>
            </a:r>
            <a:r>
              <a:rPr lang="en-GB" sz="3800" dirty="0" err="1" smtClean="0">
                <a:latin typeface="TeachersPet" panose="020B0500000000000000" pitchFamily="34" charset="0"/>
              </a:rPr>
              <a:t>wortels</a:t>
            </a:r>
            <a:r>
              <a:rPr lang="en-GB" sz="3800" dirty="0" smtClean="0">
                <a:latin typeface="TeachersPet" panose="020B0500000000000000" pitchFamily="34" charset="0"/>
              </a:rPr>
              <a:t>. </a:t>
            </a:r>
            <a:r>
              <a:rPr lang="en-GB" sz="3800" dirty="0" err="1" smtClean="0">
                <a:latin typeface="TeachersPet" panose="020B0500000000000000" pitchFamily="34" charset="0"/>
              </a:rPr>
              <a:t>Hoeveel</a:t>
            </a:r>
            <a:r>
              <a:rPr lang="en-GB" sz="3800" dirty="0" smtClean="0">
                <a:latin typeface="TeachersPet" panose="020B0500000000000000" pitchFamily="34" charset="0"/>
              </a:rPr>
              <a:t> </a:t>
            </a:r>
            <a:r>
              <a:rPr lang="en-GB" sz="3800" dirty="0" err="1" smtClean="0">
                <a:latin typeface="TeachersPet" panose="020B0500000000000000" pitchFamily="34" charset="0"/>
              </a:rPr>
              <a:t>wortels</a:t>
            </a:r>
            <a:r>
              <a:rPr lang="en-GB" sz="3800" dirty="0" smtClean="0">
                <a:latin typeface="TeachersPet" panose="020B0500000000000000" pitchFamily="34" charset="0"/>
              </a:rPr>
              <a:t> is </a:t>
            </a:r>
            <a:r>
              <a:rPr lang="en-GB" sz="3800" dirty="0" err="1" smtClean="0">
                <a:latin typeface="TeachersPet" panose="020B0500000000000000" pitchFamily="34" charset="0"/>
              </a:rPr>
              <a:t>daar</a:t>
            </a:r>
            <a:r>
              <a:rPr lang="en-GB" sz="3800" dirty="0" smtClean="0">
                <a:latin typeface="TeachersPet" panose="020B0500000000000000" pitchFamily="34" charset="0"/>
              </a:rPr>
              <a:t> al </a:t>
            </a:r>
            <a:r>
              <a:rPr lang="en-GB" sz="3800" dirty="0" err="1" smtClean="0">
                <a:latin typeface="TeachersPet" panose="020B0500000000000000" pitchFamily="34" charset="0"/>
              </a:rPr>
              <a:t>te</a:t>
            </a:r>
            <a:r>
              <a:rPr lang="en-GB" sz="3800" dirty="0" smtClean="0">
                <a:latin typeface="TeachersPet" panose="020B0500000000000000" pitchFamily="34" charset="0"/>
              </a:rPr>
              <a:t> </a:t>
            </a:r>
            <a:r>
              <a:rPr lang="en-GB" sz="3800" dirty="0" err="1" smtClean="0">
                <a:latin typeface="TeachersPet" panose="020B0500000000000000" pitchFamily="34" charset="0"/>
              </a:rPr>
              <a:t>saam</a:t>
            </a:r>
            <a:r>
              <a:rPr lang="en-GB" sz="3800" dirty="0" smtClean="0">
                <a:latin typeface="TeachersPet" panose="020B0500000000000000" pitchFamily="34" charset="0"/>
              </a:rPr>
              <a:t>?</a:t>
            </a:r>
            <a:endParaRPr lang="en-GB" sz="3800" dirty="0" smtClean="0">
              <a:latin typeface="TeachersPet" panose="020B0500000000000000" pitchFamily="34" charset="0"/>
            </a:endParaRPr>
          </a:p>
          <a:p>
            <a:pPr marL="742950" indent="-742950">
              <a:buAutoNum type="arabicPeriod"/>
            </a:pPr>
            <a:r>
              <a:rPr lang="en-GB" sz="3800" dirty="0" err="1" smtClean="0">
                <a:latin typeface="TeachersPet" panose="020B0500000000000000" pitchFamily="34" charset="0"/>
              </a:rPr>
              <a:t>Daar</a:t>
            </a:r>
            <a:r>
              <a:rPr lang="en-GB" sz="3800" dirty="0" smtClean="0">
                <a:latin typeface="TeachersPet" panose="020B0500000000000000" pitchFamily="34" charset="0"/>
              </a:rPr>
              <a:t> is 24 </a:t>
            </a:r>
            <a:r>
              <a:rPr lang="en-GB" sz="3800" dirty="0" err="1" smtClean="0">
                <a:latin typeface="TeachersPet" panose="020B0500000000000000" pitchFamily="34" charset="0"/>
              </a:rPr>
              <a:t>kinders</a:t>
            </a:r>
            <a:r>
              <a:rPr lang="en-GB" sz="3800" dirty="0" smtClean="0">
                <a:latin typeface="TeachersPet" panose="020B0500000000000000" pitchFamily="34" charset="0"/>
              </a:rPr>
              <a:t> in die </a:t>
            </a:r>
            <a:r>
              <a:rPr lang="en-GB" sz="3800" dirty="0" err="1" smtClean="0">
                <a:latin typeface="TeachersPet" panose="020B0500000000000000" pitchFamily="34" charset="0"/>
              </a:rPr>
              <a:t>klas</a:t>
            </a:r>
            <a:r>
              <a:rPr lang="en-GB" sz="3800" dirty="0" smtClean="0">
                <a:latin typeface="TeachersPet" panose="020B0500000000000000" pitchFamily="34" charset="0"/>
              </a:rPr>
              <a:t>. </a:t>
            </a:r>
            <a:r>
              <a:rPr lang="en-GB" sz="3800" dirty="0" err="1" smtClean="0">
                <a:latin typeface="TeachersPet" panose="020B0500000000000000" pitchFamily="34" charset="0"/>
              </a:rPr>
              <a:t>Ons</a:t>
            </a:r>
            <a:r>
              <a:rPr lang="en-GB" sz="3800" dirty="0" smtClean="0">
                <a:latin typeface="TeachersPet" panose="020B0500000000000000" pitchFamily="34" charset="0"/>
              </a:rPr>
              <a:t> het </a:t>
            </a:r>
            <a:r>
              <a:rPr lang="en-GB" sz="3800" dirty="0" err="1" smtClean="0">
                <a:latin typeface="TeachersPet" panose="020B0500000000000000" pitchFamily="34" charset="0"/>
              </a:rPr>
              <a:t>handskoene</a:t>
            </a:r>
            <a:r>
              <a:rPr lang="en-GB" sz="3800" dirty="0" smtClean="0">
                <a:latin typeface="TeachersPet" panose="020B0500000000000000" pitchFamily="34" charset="0"/>
              </a:rPr>
              <a:t> </a:t>
            </a:r>
            <a:r>
              <a:rPr lang="en-GB" sz="3800" dirty="0" err="1" smtClean="0">
                <a:latin typeface="TeachersPet" panose="020B0500000000000000" pitchFamily="34" charset="0"/>
              </a:rPr>
              <a:t>nodig</a:t>
            </a:r>
            <a:r>
              <a:rPr lang="en-GB" sz="3800" dirty="0" smtClean="0">
                <a:latin typeface="TeachersPet" panose="020B0500000000000000" pitchFamily="34" charset="0"/>
              </a:rPr>
              <a:t> om </a:t>
            </a:r>
            <a:r>
              <a:rPr lang="en-GB" sz="3800" dirty="0" err="1" smtClean="0">
                <a:latin typeface="TeachersPet" panose="020B0500000000000000" pitchFamily="34" charset="0"/>
              </a:rPr>
              <a:t>ons</a:t>
            </a:r>
            <a:r>
              <a:rPr lang="en-GB" sz="3800" dirty="0" smtClean="0">
                <a:latin typeface="TeachersPet" panose="020B0500000000000000" pitchFamily="34" charset="0"/>
              </a:rPr>
              <a:t> </a:t>
            </a:r>
            <a:r>
              <a:rPr lang="en-GB" sz="3800" dirty="0" err="1" smtClean="0">
                <a:latin typeface="TeachersPet" panose="020B0500000000000000" pitchFamily="34" charset="0"/>
              </a:rPr>
              <a:t>te</a:t>
            </a:r>
            <a:r>
              <a:rPr lang="en-GB" sz="3800" dirty="0" smtClean="0">
                <a:latin typeface="TeachersPet" panose="020B0500000000000000" pitchFamily="34" charset="0"/>
              </a:rPr>
              <a:t> </a:t>
            </a:r>
            <a:r>
              <a:rPr lang="en-GB" sz="3800" dirty="0" err="1" smtClean="0">
                <a:latin typeface="TeachersPet" panose="020B0500000000000000" pitchFamily="34" charset="0"/>
              </a:rPr>
              <a:t>beskerm</a:t>
            </a:r>
            <a:r>
              <a:rPr lang="en-GB" sz="3800" dirty="0" smtClean="0">
                <a:latin typeface="TeachersPet" panose="020B0500000000000000" pitchFamily="34" charset="0"/>
              </a:rPr>
              <a:t> teen die virus. </a:t>
            </a:r>
            <a:r>
              <a:rPr lang="en-GB" sz="3800" dirty="0" err="1" smtClean="0">
                <a:latin typeface="TeachersPet" panose="020B0500000000000000" pitchFamily="34" charset="0"/>
              </a:rPr>
              <a:t>Hoeveel</a:t>
            </a:r>
            <a:r>
              <a:rPr lang="en-GB" sz="3800" dirty="0" smtClean="0">
                <a:latin typeface="TeachersPet" panose="020B0500000000000000" pitchFamily="34" charset="0"/>
              </a:rPr>
              <a:t> </a:t>
            </a:r>
            <a:r>
              <a:rPr lang="en-GB" sz="3800" dirty="0" err="1" smtClean="0">
                <a:latin typeface="TeachersPet" panose="020B0500000000000000" pitchFamily="34" charset="0"/>
              </a:rPr>
              <a:t>handskoene</a:t>
            </a:r>
            <a:r>
              <a:rPr lang="en-GB" sz="3800" dirty="0" smtClean="0">
                <a:latin typeface="TeachersPet" panose="020B0500000000000000" pitchFamily="34" charset="0"/>
              </a:rPr>
              <a:t> het </a:t>
            </a:r>
            <a:r>
              <a:rPr lang="en-GB" sz="3800" dirty="0" err="1" smtClean="0">
                <a:latin typeface="TeachersPet" panose="020B0500000000000000" pitchFamily="34" charset="0"/>
              </a:rPr>
              <a:t>ons</a:t>
            </a:r>
            <a:r>
              <a:rPr lang="en-GB" sz="3800" dirty="0" smtClean="0">
                <a:latin typeface="TeachersPet" panose="020B0500000000000000" pitchFamily="34" charset="0"/>
              </a:rPr>
              <a:t> </a:t>
            </a:r>
            <a:r>
              <a:rPr lang="en-GB" sz="3800" dirty="0" err="1" smtClean="0">
                <a:latin typeface="TeachersPet" panose="020B0500000000000000" pitchFamily="34" charset="0"/>
              </a:rPr>
              <a:t>nodig</a:t>
            </a:r>
            <a:r>
              <a:rPr lang="en-GB" sz="3800" dirty="0" smtClean="0">
                <a:latin typeface="TeachersPet" panose="020B0500000000000000" pitchFamily="34" charset="0"/>
              </a:rPr>
              <a:t>?</a:t>
            </a:r>
            <a:endParaRPr lang="en-ZA" sz="3800" dirty="0">
              <a:latin typeface="TeachersPet" panose="020B0500000000000000" pitchFamily="34" charset="0"/>
            </a:endParaRPr>
          </a:p>
        </p:txBody>
      </p:sp>
      <p:pic>
        <p:nvPicPr>
          <p:cNvPr id="2050" name="Picture 2" descr="Instructional and environmental strategies | Clip art, Art websit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7" y="4956832"/>
            <a:ext cx="1402640" cy="190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ilhouette Design Store - View Design #262709: student owl - gir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937" y="5786826"/>
            <a:ext cx="925879" cy="925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School of Fish Clip Art | School Of Fish Clip Art | Clip art, Free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443" y="95995"/>
            <a:ext cx="1285004" cy="781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Sunflower Transparent PNG Image for Free Download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443" y="2119677"/>
            <a:ext cx="1653618" cy="145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Bee at school clipart - Clip Art Librar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4169" y="5598543"/>
            <a:ext cx="956929" cy="1076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en clipart chik, Hen chik Transparent FREE for download on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04" y="180685"/>
            <a:ext cx="786355" cy="943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05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2050264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en-GB" sz="6600" cap="none" dirty="0" err="1" smtClean="0">
                <a:latin typeface="TeachersPet" panose="020B0500000000000000" pitchFamily="34" charset="0"/>
              </a:rPr>
              <a:t>Daar</a:t>
            </a:r>
            <a:r>
              <a:rPr lang="en-GB" sz="6600" cap="none" dirty="0" smtClean="0">
                <a:latin typeface="TeachersPet" panose="020B0500000000000000" pitchFamily="34" charset="0"/>
              </a:rPr>
              <a:t> is 7 </a:t>
            </a:r>
            <a:r>
              <a:rPr lang="en-GB" sz="6600" cap="none" dirty="0" err="1" smtClean="0">
                <a:latin typeface="TeachersPet" panose="020B0500000000000000" pitchFamily="34" charset="0"/>
              </a:rPr>
              <a:t>dae</a:t>
            </a:r>
            <a:r>
              <a:rPr lang="en-GB" sz="6600" cap="none" dirty="0" smtClean="0">
                <a:latin typeface="TeachersPet" panose="020B0500000000000000" pitchFamily="34" charset="0"/>
              </a:rPr>
              <a:t> in ‘n week. Hoe </a:t>
            </a:r>
            <a:r>
              <a:rPr lang="en-GB" sz="6600" cap="none" dirty="0" err="1" smtClean="0">
                <a:latin typeface="TeachersPet" panose="020B0500000000000000" pitchFamily="34" charset="0"/>
              </a:rPr>
              <a:t>veel</a:t>
            </a:r>
            <a:r>
              <a:rPr lang="en-GB" sz="6600" cap="none" dirty="0" smtClean="0">
                <a:latin typeface="TeachersPet" panose="020B0500000000000000" pitchFamily="34" charset="0"/>
              </a:rPr>
              <a:t> </a:t>
            </a:r>
            <a:r>
              <a:rPr lang="en-GB" sz="6600" cap="none" dirty="0" err="1" smtClean="0">
                <a:latin typeface="TeachersPet" panose="020B0500000000000000" pitchFamily="34" charset="0"/>
              </a:rPr>
              <a:t>dae</a:t>
            </a:r>
            <a:r>
              <a:rPr lang="en-GB" sz="6600" cap="none" dirty="0" smtClean="0">
                <a:latin typeface="TeachersPet" panose="020B0500000000000000" pitchFamily="34" charset="0"/>
              </a:rPr>
              <a:t> is </a:t>
            </a:r>
            <a:r>
              <a:rPr lang="en-GB" sz="6600" cap="none" dirty="0" err="1" smtClean="0">
                <a:latin typeface="TeachersPet" panose="020B0500000000000000" pitchFamily="34" charset="0"/>
              </a:rPr>
              <a:t>daar</a:t>
            </a:r>
            <a:r>
              <a:rPr lang="en-GB" sz="6600" cap="none" dirty="0" smtClean="0">
                <a:latin typeface="TeachersPet" panose="020B0500000000000000" pitchFamily="34" charset="0"/>
              </a:rPr>
              <a:t> in 5 </a:t>
            </a:r>
            <a:r>
              <a:rPr lang="en-GB" sz="6600" cap="none" dirty="0" err="1" smtClean="0">
                <a:latin typeface="TeachersPet" panose="020B0500000000000000" pitchFamily="34" charset="0"/>
              </a:rPr>
              <a:t>weke</a:t>
            </a:r>
            <a:r>
              <a:rPr lang="en-GB" sz="6600" cap="none" dirty="0" smtClean="0">
                <a:latin typeface="TeachersPet" panose="020B0500000000000000" pitchFamily="34" charset="0"/>
              </a:rPr>
              <a:t>?</a:t>
            </a:r>
            <a:endParaRPr lang="en-GB" sz="6600" cap="none" dirty="0">
              <a:latin typeface="TeachersPet" panose="020B0500000000000000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1381" y="2311879"/>
            <a:ext cx="915262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TeachersPet" panose="020B0500000000000000" pitchFamily="34" charset="0"/>
              </a:rPr>
              <a:t>Hoe </a:t>
            </a:r>
            <a:r>
              <a:rPr lang="en-GB" dirty="0" err="1" smtClean="0">
                <a:latin typeface="TeachersPet" panose="020B0500000000000000" pitchFamily="34" charset="0"/>
              </a:rPr>
              <a:t>werk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ek</a:t>
            </a:r>
            <a:r>
              <a:rPr lang="en-GB" dirty="0" smtClean="0">
                <a:latin typeface="TeachersPet" panose="020B0500000000000000" pitchFamily="34" charset="0"/>
              </a:rPr>
              <a:t> die </a:t>
            </a:r>
            <a:r>
              <a:rPr lang="en-GB" dirty="0" err="1" smtClean="0">
                <a:latin typeface="TeachersPet" panose="020B0500000000000000" pitchFamily="34" charset="0"/>
              </a:rPr>
              <a:t>antwoord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uit</a:t>
            </a:r>
            <a:r>
              <a:rPr lang="en-GB" dirty="0" smtClean="0">
                <a:latin typeface="TeachersPet" panose="020B0500000000000000" pitchFamily="34" charset="0"/>
              </a:rPr>
              <a:t>? </a:t>
            </a:r>
            <a:endParaRPr lang="en-GB" dirty="0" smtClean="0">
              <a:latin typeface="TeachersPet" panose="020B0500000000000000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078301" y="4166558"/>
            <a:ext cx="1570008" cy="1457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TeachersPet" panose="020B0500000000000000" pitchFamily="34" charset="0"/>
              </a:rPr>
              <a:t>7 </a:t>
            </a:r>
            <a:r>
              <a:rPr lang="en-GB" sz="3200" dirty="0" err="1" smtClean="0">
                <a:latin typeface="TeachersPet" panose="020B0500000000000000" pitchFamily="34" charset="0"/>
              </a:rPr>
              <a:t>dae</a:t>
            </a:r>
            <a:endParaRPr lang="en-ZA" sz="3200" dirty="0">
              <a:latin typeface="TeachersPet" panose="020B0500000000000000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61381" y="2732666"/>
            <a:ext cx="30451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>
                <a:latin typeface="TeachersPet" panose="020B0500000000000000" pitchFamily="34" charset="0"/>
              </a:rPr>
              <a:t>Stap</a:t>
            </a:r>
            <a:r>
              <a:rPr lang="en-GB" dirty="0" smtClean="0">
                <a:latin typeface="TeachersPet" panose="020B0500000000000000" pitchFamily="34" charset="0"/>
              </a:rPr>
              <a:t> 1: Is </a:t>
            </a:r>
            <a:r>
              <a:rPr lang="en-GB" dirty="0" err="1" smtClean="0">
                <a:latin typeface="TeachersPet" panose="020B0500000000000000" pitchFamily="34" charset="0"/>
              </a:rPr>
              <a:t>dit</a:t>
            </a:r>
            <a:r>
              <a:rPr lang="en-GB" dirty="0" smtClean="0">
                <a:latin typeface="TeachersPet" panose="020B0500000000000000" pitchFamily="34" charset="0"/>
              </a:rPr>
              <a:t> ‘n plus of ‘n minus </a:t>
            </a:r>
            <a:r>
              <a:rPr lang="en-GB" dirty="0" err="1" smtClean="0">
                <a:latin typeface="TeachersPet" panose="020B0500000000000000" pitchFamily="34" charset="0"/>
              </a:rPr>
              <a:t>som</a:t>
            </a:r>
            <a:r>
              <a:rPr lang="en-GB" dirty="0" smtClean="0">
                <a:latin typeface="TeachersPet" panose="020B0500000000000000" pitchFamily="34" charset="0"/>
              </a:rPr>
              <a:t>?</a:t>
            </a:r>
            <a:endParaRPr lang="en-GB" dirty="0" smtClean="0">
              <a:latin typeface="TeachersPet" panose="020B05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18276" y="2732666"/>
            <a:ext cx="30451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>
                <a:latin typeface="TeachersPet" panose="020B0500000000000000" pitchFamily="34" charset="0"/>
              </a:rPr>
              <a:t>Ja</a:t>
            </a:r>
            <a:r>
              <a:rPr lang="en-GB" dirty="0" smtClean="0">
                <a:latin typeface="TeachersPet" panose="020B0500000000000000" pitchFamily="34" charset="0"/>
              </a:rPr>
              <a:t>, dis ‘n plus som.</a:t>
            </a:r>
            <a:endParaRPr lang="en-GB" dirty="0" smtClean="0">
              <a:latin typeface="TeachersPet" panose="020B05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61381" y="3101998"/>
            <a:ext cx="30451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>
                <a:latin typeface="TeachersPet" panose="020B0500000000000000" pitchFamily="34" charset="0"/>
              </a:rPr>
              <a:t>Stap</a:t>
            </a:r>
            <a:r>
              <a:rPr lang="en-GB" dirty="0" smtClean="0">
                <a:latin typeface="TeachersPet" panose="020B0500000000000000" pitchFamily="34" charset="0"/>
              </a:rPr>
              <a:t> 2: </a:t>
            </a:r>
            <a:r>
              <a:rPr lang="en-GB" dirty="0" err="1" smtClean="0">
                <a:latin typeface="TeachersPet" panose="020B0500000000000000" pitchFamily="34" charset="0"/>
              </a:rPr>
              <a:t>Wat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weet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ek</a:t>
            </a:r>
            <a:r>
              <a:rPr lang="en-GB" dirty="0" smtClean="0">
                <a:latin typeface="TeachersPet" panose="020B0500000000000000" pitchFamily="34" charset="0"/>
              </a:rPr>
              <a:t>?</a:t>
            </a:r>
            <a:endParaRPr lang="en-GB" dirty="0" smtClean="0">
              <a:latin typeface="TeachersPet" panose="020B0500000000000000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18276" y="3101998"/>
            <a:ext cx="477500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>
                <a:latin typeface="TeachersPet" panose="020B0500000000000000" pitchFamily="34" charset="0"/>
              </a:rPr>
              <a:t>Daar</a:t>
            </a:r>
            <a:r>
              <a:rPr lang="en-GB" dirty="0" smtClean="0">
                <a:latin typeface="TeachersPet" panose="020B0500000000000000" pitchFamily="34" charset="0"/>
              </a:rPr>
              <a:t> is 7 </a:t>
            </a:r>
            <a:r>
              <a:rPr lang="en-GB" dirty="0" err="1" smtClean="0">
                <a:latin typeface="TeachersPet" panose="020B0500000000000000" pitchFamily="34" charset="0"/>
              </a:rPr>
              <a:t>dae</a:t>
            </a:r>
            <a:r>
              <a:rPr lang="en-GB" dirty="0" smtClean="0">
                <a:latin typeface="TeachersPet" panose="020B0500000000000000" pitchFamily="34" charset="0"/>
              </a:rPr>
              <a:t> in </a:t>
            </a:r>
            <a:r>
              <a:rPr lang="en-GB" dirty="0" err="1" smtClean="0">
                <a:latin typeface="TeachersPet" panose="020B0500000000000000" pitchFamily="34" charset="0"/>
              </a:rPr>
              <a:t>een</a:t>
            </a:r>
            <a:r>
              <a:rPr lang="en-GB" dirty="0" smtClean="0">
                <a:latin typeface="TeachersPet" panose="020B0500000000000000" pitchFamily="34" charset="0"/>
              </a:rPr>
              <a:t> week. </a:t>
            </a:r>
            <a:r>
              <a:rPr lang="en-GB" dirty="0" err="1" smtClean="0">
                <a:latin typeface="TeachersPet" panose="020B0500000000000000" pitchFamily="34" charset="0"/>
              </a:rPr>
              <a:t>Ek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wil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weet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hoeveel</a:t>
            </a:r>
            <a:r>
              <a:rPr lang="en-GB" dirty="0" smtClean="0">
                <a:latin typeface="TeachersPet" panose="020B0500000000000000" pitchFamily="34" charset="0"/>
              </a:rPr>
              <a:t> is in 5 </a:t>
            </a:r>
            <a:r>
              <a:rPr lang="en-GB" dirty="0" err="1" smtClean="0">
                <a:latin typeface="TeachersPet" panose="020B0500000000000000" pitchFamily="34" charset="0"/>
              </a:rPr>
              <a:t>weke</a:t>
            </a:r>
            <a:r>
              <a:rPr lang="en-GB" dirty="0" smtClean="0">
                <a:latin typeface="TeachersPet" panose="020B0500000000000000" pitchFamily="34" charset="0"/>
              </a:rPr>
              <a:t>.</a:t>
            </a:r>
            <a:endParaRPr lang="en-GB" dirty="0" smtClean="0">
              <a:latin typeface="TeachersPet" panose="020B0500000000000000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973237" y="4190834"/>
            <a:ext cx="1570008" cy="1457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TeachersPet" panose="020B0500000000000000" pitchFamily="34" charset="0"/>
              </a:rPr>
              <a:t>7 </a:t>
            </a:r>
            <a:r>
              <a:rPr lang="en-GB" sz="3200" dirty="0" err="1" smtClean="0">
                <a:latin typeface="TeachersPet" panose="020B0500000000000000" pitchFamily="34" charset="0"/>
              </a:rPr>
              <a:t>dae</a:t>
            </a:r>
            <a:endParaRPr lang="en-ZA" sz="3200" dirty="0" smtClean="0">
              <a:latin typeface="TeachersPet" panose="020B0500000000000000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68173" y="4166558"/>
            <a:ext cx="1570008" cy="1457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TeachersPet" panose="020B0500000000000000" pitchFamily="34" charset="0"/>
              </a:rPr>
              <a:t>7 </a:t>
            </a:r>
            <a:r>
              <a:rPr lang="en-GB" sz="3200" dirty="0" err="1" smtClean="0">
                <a:latin typeface="TeachersPet" panose="020B0500000000000000" pitchFamily="34" charset="0"/>
              </a:rPr>
              <a:t>dae</a:t>
            </a:r>
            <a:endParaRPr lang="en-ZA" sz="3200" dirty="0" smtClean="0">
              <a:latin typeface="TeachersPet" panose="020B0500000000000000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763109" y="4166558"/>
            <a:ext cx="1570008" cy="1457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TeachersPet" panose="020B0500000000000000" pitchFamily="34" charset="0"/>
              </a:rPr>
              <a:t>7 </a:t>
            </a:r>
            <a:r>
              <a:rPr lang="en-GB" sz="3200" dirty="0" err="1" smtClean="0">
                <a:latin typeface="TeachersPet" panose="020B0500000000000000" pitchFamily="34" charset="0"/>
              </a:rPr>
              <a:t>dae</a:t>
            </a:r>
            <a:endParaRPr lang="en-ZA" sz="3200" dirty="0" smtClean="0">
              <a:latin typeface="TeachersPet" panose="020B0500000000000000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658045" y="4161442"/>
            <a:ext cx="1570008" cy="14578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TeachersPet" panose="020B0500000000000000" pitchFamily="34" charset="0"/>
              </a:rPr>
              <a:t>7 </a:t>
            </a:r>
            <a:r>
              <a:rPr lang="en-GB" sz="3200" dirty="0" err="1" smtClean="0">
                <a:latin typeface="TeachersPet" panose="020B0500000000000000" pitchFamily="34" charset="0"/>
              </a:rPr>
              <a:t>dae</a:t>
            </a:r>
            <a:endParaRPr lang="en-ZA" sz="3200" dirty="0" smtClean="0">
              <a:latin typeface="TeachersPet" panose="020B0500000000000000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61381" y="3447055"/>
            <a:ext cx="30451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>
                <a:latin typeface="TeachersPet" panose="020B0500000000000000" pitchFamily="34" charset="0"/>
              </a:rPr>
              <a:t>Satp</a:t>
            </a:r>
            <a:r>
              <a:rPr lang="en-GB" dirty="0" smtClean="0">
                <a:latin typeface="TeachersPet" panose="020B0500000000000000" pitchFamily="34" charset="0"/>
              </a:rPr>
              <a:t> 3: </a:t>
            </a:r>
            <a:r>
              <a:rPr lang="en-GB" dirty="0" err="1" smtClean="0">
                <a:latin typeface="TeachersPet" panose="020B0500000000000000" pitchFamily="34" charset="0"/>
              </a:rPr>
              <a:t>Nou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werk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ek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dit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uit</a:t>
            </a:r>
            <a:r>
              <a:rPr lang="en-GB" dirty="0" smtClean="0">
                <a:latin typeface="TeachersPet" panose="020B0500000000000000" pitchFamily="34" charset="0"/>
              </a:rPr>
              <a:t>:</a:t>
            </a:r>
            <a:endParaRPr lang="en-GB" dirty="0" smtClean="0">
              <a:latin typeface="TeachersPet" panose="020B0500000000000000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75116" y="3797226"/>
            <a:ext cx="776378" cy="374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TeachersPet" panose="020B0500000000000000" pitchFamily="34" charset="0"/>
              </a:rPr>
              <a:t>Week 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70052" y="3797225"/>
            <a:ext cx="776378" cy="374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TeachersPet" panose="020B0500000000000000" pitchFamily="34" charset="0"/>
              </a:rPr>
              <a:t>Week 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64988" y="3786995"/>
            <a:ext cx="776378" cy="374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TeachersPet" panose="020B0500000000000000" pitchFamily="34" charset="0"/>
              </a:rPr>
              <a:t>Week 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57048" y="3816387"/>
            <a:ext cx="776378" cy="374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TeachersPet" panose="020B0500000000000000" pitchFamily="34" charset="0"/>
              </a:rPr>
              <a:t>Week 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49108" y="3786994"/>
            <a:ext cx="776378" cy="3744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TeachersPet" panose="020B0500000000000000" pitchFamily="34" charset="0"/>
              </a:rPr>
              <a:t>Week 5</a:t>
            </a:r>
          </a:p>
        </p:txBody>
      </p:sp>
      <p:sp>
        <p:nvSpPr>
          <p:cNvPr id="22" name="Plus 21"/>
          <p:cNvSpPr/>
          <p:nvPr/>
        </p:nvSpPr>
        <p:spPr>
          <a:xfrm>
            <a:off x="2562045" y="4632385"/>
            <a:ext cx="521898" cy="491706"/>
          </a:xfrm>
          <a:prstGeom prst="math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3" name="Plus 22"/>
          <p:cNvSpPr/>
          <p:nvPr/>
        </p:nvSpPr>
        <p:spPr>
          <a:xfrm>
            <a:off x="4428226" y="4654752"/>
            <a:ext cx="521898" cy="491706"/>
          </a:xfrm>
          <a:prstGeom prst="math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4" name="Plus 23"/>
          <p:cNvSpPr/>
          <p:nvPr/>
        </p:nvSpPr>
        <p:spPr>
          <a:xfrm>
            <a:off x="6346884" y="4654752"/>
            <a:ext cx="521898" cy="491706"/>
          </a:xfrm>
          <a:prstGeom prst="math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5" name="Plus 24"/>
          <p:cNvSpPr/>
          <p:nvPr/>
        </p:nvSpPr>
        <p:spPr>
          <a:xfrm>
            <a:off x="8265542" y="4644521"/>
            <a:ext cx="521898" cy="491706"/>
          </a:xfrm>
          <a:prstGeom prst="mathPlu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Equal 2"/>
          <p:cNvSpPr/>
          <p:nvPr/>
        </p:nvSpPr>
        <p:spPr>
          <a:xfrm>
            <a:off x="10192826" y="4684143"/>
            <a:ext cx="641230" cy="388189"/>
          </a:xfrm>
          <a:prstGeom prst="mathEqua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251678" y="5049963"/>
            <a:ext cx="1045461" cy="486287"/>
            <a:chOff x="1251678" y="5049963"/>
            <a:chExt cx="1045461" cy="486287"/>
          </a:xfrm>
        </p:grpSpPr>
        <p:sp>
          <p:nvSpPr>
            <p:cNvPr id="5" name="Oval 4"/>
            <p:cNvSpPr/>
            <p:nvPr/>
          </p:nvSpPr>
          <p:spPr>
            <a:xfrm>
              <a:off x="1380226" y="5279366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26" name="Oval 25"/>
            <p:cNvSpPr/>
            <p:nvPr/>
          </p:nvSpPr>
          <p:spPr>
            <a:xfrm>
              <a:off x="1541252" y="5078401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27" name="Oval 26"/>
            <p:cNvSpPr/>
            <p:nvPr/>
          </p:nvSpPr>
          <p:spPr>
            <a:xfrm>
              <a:off x="1650520" y="5342784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28" name="Oval 27"/>
            <p:cNvSpPr/>
            <p:nvPr/>
          </p:nvSpPr>
          <p:spPr>
            <a:xfrm>
              <a:off x="1812983" y="5136227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29" name="Oval 28"/>
            <p:cNvSpPr/>
            <p:nvPr/>
          </p:nvSpPr>
          <p:spPr>
            <a:xfrm>
              <a:off x="1923689" y="5363722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0" name="Oval 29"/>
            <p:cNvSpPr/>
            <p:nvPr/>
          </p:nvSpPr>
          <p:spPr>
            <a:xfrm>
              <a:off x="2115984" y="5180964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1" name="Oval 30"/>
            <p:cNvSpPr/>
            <p:nvPr/>
          </p:nvSpPr>
          <p:spPr>
            <a:xfrm>
              <a:off x="1251678" y="5049963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154279" y="5065611"/>
            <a:ext cx="1045461" cy="486287"/>
            <a:chOff x="1251678" y="5049963"/>
            <a:chExt cx="1045461" cy="486287"/>
          </a:xfrm>
        </p:grpSpPr>
        <p:sp>
          <p:nvSpPr>
            <p:cNvPr id="34" name="Oval 33"/>
            <p:cNvSpPr/>
            <p:nvPr/>
          </p:nvSpPr>
          <p:spPr>
            <a:xfrm>
              <a:off x="1380226" y="5279366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5" name="Oval 34"/>
            <p:cNvSpPr/>
            <p:nvPr/>
          </p:nvSpPr>
          <p:spPr>
            <a:xfrm>
              <a:off x="1541252" y="5078401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6" name="Oval 35"/>
            <p:cNvSpPr/>
            <p:nvPr/>
          </p:nvSpPr>
          <p:spPr>
            <a:xfrm>
              <a:off x="1650520" y="5342784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7" name="Oval 36"/>
            <p:cNvSpPr/>
            <p:nvPr/>
          </p:nvSpPr>
          <p:spPr>
            <a:xfrm>
              <a:off x="1812983" y="5136227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8" name="Oval 37"/>
            <p:cNvSpPr/>
            <p:nvPr/>
          </p:nvSpPr>
          <p:spPr>
            <a:xfrm>
              <a:off x="1923689" y="5363722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9" name="Oval 38"/>
            <p:cNvSpPr/>
            <p:nvPr/>
          </p:nvSpPr>
          <p:spPr>
            <a:xfrm>
              <a:off x="2115984" y="5180964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40" name="Oval 39"/>
            <p:cNvSpPr/>
            <p:nvPr/>
          </p:nvSpPr>
          <p:spPr>
            <a:xfrm>
              <a:off x="1251678" y="5049963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067548" y="5036222"/>
            <a:ext cx="1045461" cy="486287"/>
            <a:chOff x="1251678" y="5049963"/>
            <a:chExt cx="1045461" cy="486287"/>
          </a:xfrm>
        </p:grpSpPr>
        <p:sp>
          <p:nvSpPr>
            <p:cNvPr id="42" name="Oval 41"/>
            <p:cNvSpPr/>
            <p:nvPr/>
          </p:nvSpPr>
          <p:spPr>
            <a:xfrm>
              <a:off x="1380226" y="5279366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43" name="Oval 42"/>
            <p:cNvSpPr/>
            <p:nvPr/>
          </p:nvSpPr>
          <p:spPr>
            <a:xfrm>
              <a:off x="1541252" y="5078401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44" name="Oval 43"/>
            <p:cNvSpPr/>
            <p:nvPr/>
          </p:nvSpPr>
          <p:spPr>
            <a:xfrm>
              <a:off x="1650520" y="5342784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45" name="Oval 44"/>
            <p:cNvSpPr/>
            <p:nvPr/>
          </p:nvSpPr>
          <p:spPr>
            <a:xfrm>
              <a:off x="1812983" y="5136227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46" name="Oval 45"/>
            <p:cNvSpPr/>
            <p:nvPr/>
          </p:nvSpPr>
          <p:spPr>
            <a:xfrm>
              <a:off x="1923689" y="5363722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47" name="Oval 46"/>
            <p:cNvSpPr/>
            <p:nvPr/>
          </p:nvSpPr>
          <p:spPr>
            <a:xfrm>
              <a:off x="2115984" y="5180964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48" name="Oval 47"/>
            <p:cNvSpPr/>
            <p:nvPr/>
          </p:nvSpPr>
          <p:spPr>
            <a:xfrm>
              <a:off x="1251678" y="5049963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922702" y="5015284"/>
            <a:ext cx="1045461" cy="486287"/>
            <a:chOff x="1251678" y="5049963"/>
            <a:chExt cx="1045461" cy="486287"/>
          </a:xfrm>
        </p:grpSpPr>
        <p:sp>
          <p:nvSpPr>
            <p:cNvPr id="50" name="Oval 49"/>
            <p:cNvSpPr/>
            <p:nvPr/>
          </p:nvSpPr>
          <p:spPr>
            <a:xfrm>
              <a:off x="1380226" y="5279366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51" name="Oval 50"/>
            <p:cNvSpPr/>
            <p:nvPr/>
          </p:nvSpPr>
          <p:spPr>
            <a:xfrm>
              <a:off x="1541252" y="5078401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52" name="Oval 51"/>
            <p:cNvSpPr/>
            <p:nvPr/>
          </p:nvSpPr>
          <p:spPr>
            <a:xfrm>
              <a:off x="1650520" y="5342784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53" name="Oval 52"/>
            <p:cNvSpPr/>
            <p:nvPr/>
          </p:nvSpPr>
          <p:spPr>
            <a:xfrm>
              <a:off x="1812983" y="5136227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54" name="Oval 53"/>
            <p:cNvSpPr/>
            <p:nvPr/>
          </p:nvSpPr>
          <p:spPr>
            <a:xfrm>
              <a:off x="1923689" y="5363722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55" name="Oval 54"/>
            <p:cNvSpPr/>
            <p:nvPr/>
          </p:nvSpPr>
          <p:spPr>
            <a:xfrm>
              <a:off x="2115984" y="5180964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56" name="Oval 55"/>
            <p:cNvSpPr/>
            <p:nvPr/>
          </p:nvSpPr>
          <p:spPr>
            <a:xfrm>
              <a:off x="1251678" y="5049963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8850818" y="5039732"/>
            <a:ext cx="1045461" cy="486287"/>
            <a:chOff x="1251678" y="5049963"/>
            <a:chExt cx="1045461" cy="486287"/>
          </a:xfrm>
        </p:grpSpPr>
        <p:sp>
          <p:nvSpPr>
            <p:cNvPr id="58" name="Oval 57"/>
            <p:cNvSpPr/>
            <p:nvPr/>
          </p:nvSpPr>
          <p:spPr>
            <a:xfrm>
              <a:off x="1380226" y="5279366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59" name="Oval 58"/>
            <p:cNvSpPr/>
            <p:nvPr/>
          </p:nvSpPr>
          <p:spPr>
            <a:xfrm>
              <a:off x="1541252" y="5078401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60" name="Oval 59"/>
            <p:cNvSpPr/>
            <p:nvPr/>
          </p:nvSpPr>
          <p:spPr>
            <a:xfrm>
              <a:off x="1650520" y="5342784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61" name="Oval 60"/>
            <p:cNvSpPr/>
            <p:nvPr/>
          </p:nvSpPr>
          <p:spPr>
            <a:xfrm>
              <a:off x="1812983" y="5136227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62" name="Oval 61"/>
            <p:cNvSpPr/>
            <p:nvPr/>
          </p:nvSpPr>
          <p:spPr>
            <a:xfrm>
              <a:off x="1923689" y="5363722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63" name="Oval 62"/>
            <p:cNvSpPr/>
            <p:nvPr/>
          </p:nvSpPr>
          <p:spPr>
            <a:xfrm>
              <a:off x="2115984" y="5180964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64" name="Oval 63"/>
            <p:cNvSpPr/>
            <p:nvPr/>
          </p:nvSpPr>
          <p:spPr>
            <a:xfrm>
              <a:off x="1251678" y="5049963"/>
              <a:ext cx="181155" cy="17252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10834056" y="4243203"/>
            <a:ext cx="1035891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sz="8000" dirty="0" smtClean="0">
                <a:latin typeface="TeachersPet" panose="020B0500000000000000" pitchFamily="34" charset="0"/>
              </a:rPr>
              <a:t>35</a:t>
            </a:r>
            <a:endParaRPr lang="en-ZA" sz="8000" dirty="0">
              <a:latin typeface="TeachersPet" panose="020B0500000000000000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263291" y="5892794"/>
            <a:ext cx="4953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TeachersPet" panose="020B0500000000000000" pitchFamily="34" charset="0"/>
              </a:rPr>
              <a:t>Tel al die </a:t>
            </a:r>
            <a:r>
              <a:rPr lang="en-GB" sz="2400" dirty="0" err="1" smtClean="0">
                <a:latin typeface="TeachersPet" panose="020B0500000000000000" pitchFamily="34" charset="0"/>
              </a:rPr>
              <a:t>kolletjies</a:t>
            </a:r>
            <a:r>
              <a:rPr lang="en-GB" sz="2400" dirty="0" smtClean="0">
                <a:latin typeface="TeachersPet" panose="020B0500000000000000" pitchFamily="34" charset="0"/>
              </a:rPr>
              <a:t>. (</a:t>
            </a:r>
            <a:r>
              <a:rPr lang="en-GB" sz="2400" dirty="0" err="1" smtClean="0">
                <a:latin typeface="TeachersPet" panose="020B0500000000000000" pitchFamily="34" charset="0"/>
              </a:rPr>
              <a:t>Hulle</a:t>
            </a:r>
            <a:r>
              <a:rPr lang="en-GB" sz="2400" dirty="0" smtClean="0">
                <a:latin typeface="TeachersPet" panose="020B0500000000000000" pitchFamily="34" charset="0"/>
              </a:rPr>
              <a:t> </a:t>
            </a:r>
            <a:r>
              <a:rPr lang="en-GB" sz="2400" dirty="0" err="1" smtClean="0">
                <a:latin typeface="TeachersPet" panose="020B0500000000000000" pitchFamily="34" charset="0"/>
              </a:rPr>
              <a:t>verteenwoordig</a:t>
            </a:r>
            <a:r>
              <a:rPr lang="en-GB" sz="2400" dirty="0" smtClean="0">
                <a:latin typeface="TeachersPet" panose="020B0500000000000000" pitchFamily="34" charset="0"/>
              </a:rPr>
              <a:t> die </a:t>
            </a:r>
            <a:r>
              <a:rPr lang="en-GB" sz="2400" dirty="0" err="1" smtClean="0">
                <a:latin typeface="TeachersPet" panose="020B0500000000000000" pitchFamily="34" charset="0"/>
              </a:rPr>
              <a:t>dae</a:t>
            </a:r>
            <a:r>
              <a:rPr lang="en-GB" sz="2400" dirty="0" smtClean="0">
                <a:latin typeface="TeachersPet" panose="020B0500000000000000" pitchFamily="34" charset="0"/>
              </a:rPr>
              <a:t>)</a:t>
            </a:r>
            <a:endParaRPr lang="en-ZA" sz="2400" dirty="0">
              <a:latin typeface="TeachersPet" panose="020B0500000000000000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68782" y="5892794"/>
            <a:ext cx="4899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TeachersPet" panose="020B0500000000000000" pitchFamily="34" charset="0"/>
              </a:rPr>
              <a:t>My </a:t>
            </a:r>
            <a:r>
              <a:rPr lang="en-GB" sz="4000" dirty="0" err="1" smtClean="0">
                <a:latin typeface="TeachersPet" panose="020B0500000000000000" pitchFamily="34" charset="0"/>
              </a:rPr>
              <a:t>antwoord</a:t>
            </a:r>
            <a:r>
              <a:rPr lang="en-GB" sz="4000" dirty="0" smtClean="0">
                <a:latin typeface="TeachersPet" panose="020B0500000000000000" pitchFamily="34" charset="0"/>
              </a:rPr>
              <a:t>:</a:t>
            </a:r>
            <a:r>
              <a:rPr lang="en-GB" sz="4000" dirty="0" smtClean="0">
                <a:latin typeface="TeachersPet" panose="020B0500000000000000" pitchFamily="34" charset="0"/>
              </a:rPr>
              <a:t>	35 </a:t>
            </a:r>
            <a:r>
              <a:rPr lang="en-GB" sz="4000" dirty="0" err="1" smtClean="0">
                <a:latin typeface="TeachersPet" panose="020B0500000000000000" pitchFamily="34" charset="0"/>
              </a:rPr>
              <a:t>dae</a:t>
            </a:r>
            <a:endParaRPr lang="en-ZA" sz="4000" dirty="0">
              <a:latin typeface="TeachersPet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85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2" grpId="0" animBg="1"/>
      <p:bldP spid="23" grpId="0" animBg="1"/>
      <p:bldP spid="24" grpId="0" animBg="1"/>
      <p:bldP spid="25" grpId="0" animBg="1"/>
      <p:bldP spid="3" grpId="0" animBg="1"/>
      <p:bldP spid="65" grpId="0"/>
      <p:bldP spid="66" grpId="0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2050264"/>
          </a:xfrm>
        </p:spPr>
        <p:txBody>
          <a:bodyPr>
            <a:noAutofit/>
          </a:bodyPr>
          <a:lstStyle/>
          <a:p>
            <a:r>
              <a:rPr lang="en-GB" sz="4800" cap="none" dirty="0" smtClean="0">
                <a:latin typeface="TeachersPet" panose="020B0500000000000000" pitchFamily="34" charset="0"/>
              </a:rPr>
              <a:t>Mamma plant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wortels</a:t>
            </a:r>
            <a:r>
              <a:rPr lang="en-GB" sz="4800" cap="none" dirty="0" smtClean="0">
                <a:latin typeface="TeachersPet" panose="020B0500000000000000" pitchFamily="34" charset="0"/>
              </a:rPr>
              <a:t>.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Daar</a:t>
            </a:r>
            <a:r>
              <a:rPr lang="en-GB" sz="4800" cap="none" dirty="0" smtClean="0">
                <a:latin typeface="TeachersPet" panose="020B0500000000000000" pitchFamily="34" charset="0"/>
              </a:rPr>
              <a:t> is 10 rye. In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elke</a:t>
            </a:r>
            <a:r>
              <a:rPr lang="en-GB" sz="4800" cap="none" dirty="0" smtClean="0">
                <a:latin typeface="TeachersPet" panose="020B0500000000000000" pitchFamily="34" charset="0"/>
              </a:rPr>
              <a:t>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ry</a:t>
            </a:r>
            <a:r>
              <a:rPr lang="en-GB" sz="4800" cap="none" dirty="0" smtClean="0">
                <a:latin typeface="TeachersPet" panose="020B0500000000000000" pitchFamily="34" charset="0"/>
              </a:rPr>
              <a:t> is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daar</a:t>
            </a:r>
            <a:r>
              <a:rPr lang="en-GB" sz="4800" cap="none" dirty="0" smtClean="0">
                <a:latin typeface="TeachersPet" panose="020B0500000000000000" pitchFamily="34" charset="0"/>
              </a:rPr>
              <a:t> 5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wortels</a:t>
            </a:r>
            <a:r>
              <a:rPr lang="en-GB" sz="4800" cap="none" dirty="0" smtClean="0">
                <a:latin typeface="TeachersPet" panose="020B0500000000000000" pitchFamily="34" charset="0"/>
              </a:rPr>
              <a:t>.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Hoeveel</a:t>
            </a:r>
            <a:r>
              <a:rPr lang="en-GB" sz="4800" cap="none" dirty="0" smtClean="0">
                <a:latin typeface="TeachersPet" panose="020B0500000000000000" pitchFamily="34" charset="0"/>
              </a:rPr>
              <a:t>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wortels</a:t>
            </a:r>
            <a:r>
              <a:rPr lang="en-GB" sz="4800" cap="none" dirty="0" smtClean="0">
                <a:latin typeface="TeachersPet" panose="020B0500000000000000" pitchFamily="34" charset="0"/>
              </a:rPr>
              <a:t> is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daar</a:t>
            </a:r>
            <a:r>
              <a:rPr lang="en-GB" sz="4800" cap="none" dirty="0" smtClean="0">
                <a:latin typeface="TeachersPet" panose="020B0500000000000000" pitchFamily="34" charset="0"/>
              </a:rPr>
              <a:t> al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te</a:t>
            </a:r>
            <a:r>
              <a:rPr lang="en-GB" sz="4800" cap="none" dirty="0" smtClean="0">
                <a:latin typeface="TeachersPet" panose="020B0500000000000000" pitchFamily="34" charset="0"/>
              </a:rPr>
              <a:t>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saam</a:t>
            </a:r>
            <a:r>
              <a:rPr lang="en-GB" sz="4800" cap="none" dirty="0" smtClean="0">
                <a:latin typeface="TeachersPet" panose="020B0500000000000000" pitchFamily="34" charset="0"/>
              </a:rPr>
              <a:t>?</a:t>
            </a:r>
            <a:endParaRPr lang="en-GB" sz="4800" cap="none" dirty="0">
              <a:latin typeface="TeachersPet" panose="020B0500000000000000" pitchFamily="34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8321040" y="2777174"/>
            <a:ext cx="3227832" cy="3564959"/>
            <a:chOff x="8321040" y="2777174"/>
            <a:chExt cx="3227832" cy="3564959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8321040" y="3163824"/>
              <a:ext cx="3227832" cy="914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8321040" y="3546746"/>
              <a:ext cx="3227832" cy="914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8321040" y="3929668"/>
              <a:ext cx="3227832" cy="914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8321040" y="4312590"/>
              <a:ext cx="3227832" cy="914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321040" y="4722381"/>
              <a:ext cx="3227832" cy="914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8321040" y="5136463"/>
              <a:ext cx="3227832" cy="914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321040" y="5541401"/>
              <a:ext cx="3227832" cy="914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321040" y="5941767"/>
              <a:ext cx="3227832" cy="914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321040" y="6332989"/>
              <a:ext cx="3227832" cy="914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321040" y="2777174"/>
              <a:ext cx="3227832" cy="9144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8833104" y="2505456"/>
            <a:ext cx="1903476" cy="280634"/>
            <a:chOff x="8833104" y="2505456"/>
            <a:chExt cx="1903476" cy="280634"/>
          </a:xfrm>
        </p:grpSpPr>
        <p:sp>
          <p:nvSpPr>
            <p:cNvPr id="24" name="Oval 23"/>
            <p:cNvSpPr/>
            <p:nvPr/>
          </p:nvSpPr>
          <p:spPr>
            <a:xfrm>
              <a:off x="8833104" y="2505456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25" name="Oval 24"/>
            <p:cNvSpPr/>
            <p:nvPr/>
          </p:nvSpPr>
          <p:spPr>
            <a:xfrm>
              <a:off x="9241536" y="2510028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26" name="Oval 25"/>
            <p:cNvSpPr/>
            <p:nvPr/>
          </p:nvSpPr>
          <p:spPr>
            <a:xfrm>
              <a:off x="9649968" y="2514372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27" name="Oval 26"/>
            <p:cNvSpPr/>
            <p:nvPr/>
          </p:nvSpPr>
          <p:spPr>
            <a:xfrm>
              <a:off x="10058400" y="2505456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28" name="Oval 27"/>
            <p:cNvSpPr/>
            <p:nvPr/>
          </p:nvSpPr>
          <p:spPr>
            <a:xfrm>
              <a:off x="10462260" y="2514372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862060" y="2885865"/>
            <a:ext cx="1903476" cy="280634"/>
            <a:chOff x="8833104" y="2505456"/>
            <a:chExt cx="1903476" cy="280634"/>
          </a:xfrm>
        </p:grpSpPr>
        <p:sp>
          <p:nvSpPr>
            <p:cNvPr id="32" name="Oval 31"/>
            <p:cNvSpPr/>
            <p:nvPr/>
          </p:nvSpPr>
          <p:spPr>
            <a:xfrm>
              <a:off x="8833104" y="2505456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3" name="Oval 32"/>
            <p:cNvSpPr/>
            <p:nvPr/>
          </p:nvSpPr>
          <p:spPr>
            <a:xfrm>
              <a:off x="9241536" y="2510028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4" name="Oval 33"/>
            <p:cNvSpPr/>
            <p:nvPr/>
          </p:nvSpPr>
          <p:spPr>
            <a:xfrm>
              <a:off x="9649968" y="2514372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5" name="Oval 34"/>
            <p:cNvSpPr/>
            <p:nvPr/>
          </p:nvSpPr>
          <p:spPr>
            <a:xfrm>
              <a:off x="10058400" y="2505456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6" name="Oval 35"/>
            <p:cNvSpPr/>
            <p:nvPr/>
          </p:nvSpPr>
          <p:spPr>
            <a:xfrm>
              <a:off x="10462260" y="2514372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874252" y="3269596"/>
            <a:ext cx="1903476" cy="280634"/>
            <a:chOff x="8833104" y="2505456"/>
            <a:chExt cx="1903476" cy="280634"/>
          </a:xfrm>
        </p:grpSpPr>
        <p:sp>
          <p:nvSpPr>
            <p:cNvPr id="38" name="Oval 37"/>
            <p:cNvSpPr/>
            <p:nvPr/>
          </p:nvSpPr>
          <p:spPr>
            <a:xfrm>
              <a:off x="8833104" y="2505456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9" name="Oval 38"/>
            <p:cNvSpPr/>
            <p:nvPr/>
          </p:nvSpPr>
          <p:spPr>
            <a:xfrm>
              <a:off x="9241536" y="2510028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40" name="Oval 39"/>
            <p:cNvSpPr/>
            <p:nvPr/>
          </p:nvSpPr>
          <p:spPr>
            <a:xfrm>
              <a:off x="9649968" y="2514372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41" name="Oval 40"/>
            <p:cNvSpPr/>
            <p:nvPr/>
          </p:nvSpPr>
          <p:spPr>
            <a:xfrm>
              <a:off x="10058400" y="2505456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42" name="Oval 41"/>
            <p:cNvSpPr/>
            <p:nvPr/>
          </p:nvSpPr>
          <p:spPr>
            <a:xfrm>
              <a:off x="10462260" y="2514372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884499" y="3646858"/>
            <a:ext cx="1903476" cy="280634"/>
            <a:chOff x="8833104" y="2505456"/>
            <a:chExt cx="1903476" cy="280634"/>
          </a:xfrm>
        </p:grpSpPr>
        <p:sp>
          <p:nvSpPr>
            <p:cNvPr id="44" name="Oval 43"/>
            <p:cNvSpPr/>
            <p:nvPr/>
          </p:nvSpPr>
          <p:spPr>
            <a:xfrm>
              <a:off x="8833104" y="2505456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45" name="Oval 44"/>
            <p:cNvSpPr/>
            <p:nvPr/>
          </p:nvSpPr>
          <p:spPr>
            <a:xfrm>
              <a:off x="9241536" y="2510028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46" name="Oval 45"/>
            <p:cNvSpPr/>
            <p:nvPr/>
          </p:nvSpPr>
          <p:spPr>
            <a:xfrm>
              <a:off x="9649968" y="2514372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47" name="Oval 46"/>
            <p:cNvSpPr/>
            <p:nvPr/>
          </p:nvSpPr>
          <p:spPr>
            <a:xfrm>
              <a:off x="10058400" y="2505456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48" name="Oval 47"/>
            <p:cNvSpPr/>
            <p:nvPr/>
          </p:nvSpPr>
          <p:spPr>
            <a:xfrm>
              <a:off x="10462260" y="2514372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8886785" y="4064073"/>
            <a:ext cx="1903476" cy="280634"/>
            <a:chOff x="8833104" y="2505456"/>
            <a:chExt cx="1903476" cy="280634"/>
          </a:xfrm>
        </p:grpSpPr>
        <p:sp>
          <p:nvSpPr>
            <p:cNvPr id="50" name="Oval 49"/>
            <p:cNvSpPr/>
            <p:nvPr/>
          </p:nvSpPr>
          <p:spPr>
            <a:xfrm>
              <a:off x="8833104" y="2505456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51" name="Oval 50"/>
            <p:cNvSpPr/>
            <p:nvPr/>
          </p:nvSpPr>
          <p:spPr>
            <a:xfrm>
              <a:off x="9241536" y="2510028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52" name="Oval 51"/>
            <p:cNvSpPr/>
            <p:nvPr/>
          </p:nvSpPr>
          <p:spPr>
            <a:xfrm>
              <a:off x="9649968" y="2514372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53" name="Oval 52"/>
            <p:cNvSpPr/>
            <p:nvPr/>
          </p:nvSpPr>
          <p:spPr>
            <a:xfrm>
              <a:off x="10058400" y="2505456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54" name="Oval 53"/>
            <p:cNvSpPr/>
            <p:nvPr/>
          </p:nvSpPr>
          <p:spPr>
            <a:xfrm>
              <a:off x="10462260" y="2514372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8902787" y="4441747"/>
            <a:ext cx="1903476" cy="280634"/>
            <a:chOff x="8833104" y="2505456"/>
            <a:chExt cx="1903476" cy="280634"/>
          </a:xfrm>
        </p:grpSpPr>
        <p:sp>
          <p:nvSpPr>
            <p:cNvPr id="56" name="Oval 55"/>
            <p:cNvSpPr/>
            <p:nvPr/>
          </p:nvSpPr>
          <p:spPr>
            <a:xfrm>
              <a:off x="8833104" y="2505456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57" name="Oval 56"/>
            <p:cNvSpPr/>
            <p:nvPr/>
          </p:nvSpPr>
          <p:spPr>
            <a:xfrm>
              <a:off x="9241536" y="2510028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58" name="Oval 57"/>
            <p:cNvSpPr/>
            <p:nvPr/>
          </p:nvSpPr>
          <p:spPr>
            <a:xfrm>
              <a:off x="9649968" y="2514372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59" name="Oval 58"/>
            <p:cNvSpPr/>
            <p:nvPr/>
          </p:nvSpPr>
          <p:spPr>
            <a:xfrm>
              <a:off x="10058400" y="2505456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60" name="Oval 59"/>
            <p:cNvSpPr/>
            <p:nvPr/>
          </p:nvSpPr>
          <p:spPr>
            <a:xfrm>
              <a:off x="10462260" y="2514372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8908883" y="4860559"/>
            <a:ext cx="1903476" cy="280634"/>
            <a:chOff x="8833104" y="2505456"/>
            <a:chExt cx="1903476" cy="280634"/>
          </a:xfrm>
        </p:grpSpPr>
        <p:sp>
          <p:nvSpPr>
            <p:cNvPr id="62" name="Oval 61"/>
            <p:cNvSpPr/>
            <p:nvPr/>
          </p:nvSpPr>
          <p:spPr>
            <a:xfrm>
              <a:off x="8833104" y="2505456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63" name="Oval 62"/>
            <p:cNvSpPr/>
            <p:nvPr/>
          </p:nvSpPr>
          <p:spPr>
            <a:xfrm>
              <a:off x="9241536" y="2510028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64" name="Oval 63"/>
            <p:cNvSpPr/>
            <p:nvPr/>
          </p:nvSpPr>
          <p:spPr>
            <a:xfrm>
              <a:off x="9649968" y="2514372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65" name="Oval 64"/>
            <p:cNvSpPr/>
            <p:nvPr/>
          </p:nvSpPr>
          <p:spPr>
            <a:xfrm>
              <a:off x="10058400" y="2505456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66" name="Oval 65"/>
            <p:cNvSpPr/>
            <p:nvPr/>
          </p:nvSpPr>
          <p:spPr>
            <a:xfrm>
              <a:off x="10462260" y="2514372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8907359" y="5261311"/>
            <a:ext cx="1903476" cy="280634"/>
            <a:chOff x="8833104" y="2505456"/>
            <a:chExt cx="1903476" cy="280634"/>
          </a:xfrm>
        </p:grpSpPr>
        <p:sp>
          <p:nvSpPr>
            <p:cNvPr id="68" name="Oval 67"/>
            <p:cNvSpPr/>
            <p:nvPr/>
          </p:nvSpPr>
          <p:spPr>
            <a:xfrm>
              <a:off x="8833104" y="2505456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69" name="Oval 68"/>
            <p:cNvSpPr/>
            <p:nvPr/>
          </p:nvSpPr>
          <p:spPr>
            <a:xfrm>
              <a:off x="9241536" y="2510028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70" name="Oval 69"/>
            <p:cNvSpPr/>
            <p:nvPr/>
          </p:nvSpPr>
          <p:spPr>
            <a:xfrm>
              <a:off x="9649968" y="2514372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71" name="Oval 70"/>
            <p:cNvSpPr/>
            <p:nvPr/>
          </p:nvSpPr>
          <p:spPr>
            <a:xfrm>
              <a:off x="10058400" y="2505456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72" name="Oval 71"/>
            <p:cNvSpPr/>
            <p:nvPr/>
          </p:nvSpPr>
          <p:spPr>
            <a:xfrm>
              <a:off x="10462260" y="2514372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8905073" y="5666565"/>
            <a:ext cx="1903476" cy="280634"/>
            <a:chOff x="8833104" y="2505456"/>
            <a:chExt cx="1903476" cy="280634"/>
          </a:xfrm>
        </p:grpSpPr>
        <p:sp>
          <p:nvSpPr>
            <p:cNvPr id="74" name="Oval 73"/>
            <p:cNvSpPr/>
            <p:nvPr/>
          </p:nvSpPr>
          <p:spPr>
            <a:xfrm>
              <a:off x="8833104" y="2505456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75" name="Oval 74"/>
            <p:cNvSpPr/>
            <p:nvPr/>
          </p:nvSpPr>
          <p:spPr>
            <a:xfrm>
              <a:off x="9241536" y="2510028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76" name="Oval 75"/>
            <p:cNvSpPr/>
            <p:nvPr/>
          </p:nvSpPr>
          <p:spPr>
            <a:xfrm>
              <a:off x="9649968" y="2514372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77" name="Oval 76"/>
            <p:cNvSpPr/>
            <p:nvPr/>
          </p:nvSpPr>
          <p:spPr>
            <a:xfrm>
              <a:off x="10058400" y="2505456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78" name="Oval 77"/>
            <p:cNvSpPr/>
            <p:nvPr/>
          </p:nvSpPr>
          <p:spPr>
            <a:xfrm>
              <a:off x="10462260" y="2514372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8905073" y="6048643"/>
            <a:ext cx="1903476" cy="280634"/>
            <a:chOff x="8833104" y="2505456"/>
            <a:chExt cx="1903476" cy="280634"/>
          </a:xfrm>
        </p:grpSpPr>
        <p:sp>
          <p:nvSpPr>
            <p:cNvPr id="80" name="Oval 79"/>
            <p:cNvSpPr/>
            <p:nvPr/>
          </p:nvSpPr>
          <p:spPr>
            <a:xfrm>
              <a:off x="8833104" y="2505456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81" name="Oval 80"/>
            <p:cNvSpPr/>
            <p:nvPr/>
          </p:nvSpPr>
          <p:spPr>
            <a:xfrm>
              <a:off x="9241536" y="2510028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82" name="Oval 81"/>
            <p:cNvSpPr/>
            <p:nvPr/>
          </p:nvSpPr>
          <p:spPr>
            <a:xfrm>
              <a:off x="9649968" y="2514372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83" name="Oval 82"/>
            <p:cNvSpPr/>
            <p:nvPr/>
          </p:nvSpPr>
          <p:spPr>
            <a:xfrm>
              <a:off x="10058400" y="2505456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84" name="Oval 83"/>
            <p:cNvSpPr/>
            <p:nvPr/>
          </p:nvSpPr>
          <p:spPr>
            <a:xfrm>
              <a:off x="10462260" y="2514372"/>
              <a:ext cx="274320" cy="271718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8257243" y="2310948"/>
            <a:ext cx="4598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1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2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3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4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5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6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7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8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9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10</a:t>
            </a:r>
            <a:endParaRPr lang="en-ZA" dirty="0"/>
          </a:p>
        </p:txBody>
      </p:sp>
      <p:sp>
        <p:nvSpPr>
          <p:cNvPr id="87" name="TextBox 86"/>
          <p:cNvSpPr txBox="1"/>
          <p:nvPr/>
        </p:nvSpPr>
        <p:spPr>
          <a:xfrm>
            <a:off x="1164534" y="3995381"/>
            <a:ext cx="6281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latin typeface="TeachersPet" panose="020B0500000000000000" pitchFamily="34" charset="0"/>
              </a:rPr>
              <a:t>Jy</a:t>
            </a:r>
            <a:r>
              <a:rPr lang="en-GB" sz="2000" dirty="0" smtClean="0">
                <a:latin typeface="TeachersPet" panose="020B0500000000000000" pitchFamily="34" charset="0"/>
              </a:rPr>
              <a:t> </a:t>
            </a:r>
            <a:r>
              <a:rPr lang="en-GB" sz="2000" dirty="0" err="1" smtClean="0">
                <a:latin typeface="TeachersPet" panose="020B0500000000000000" pitchFamily="34" charset="0"/>
              </a:rPr>
              <a:t>kan</a:t>
            </a:r>
            <a:r>
              <a:rPr lang="en-GB" sz="2000" dirty="0" smtClean="0">
                <a:latin typeface="TeachersPet" panose="020B0500000000000000" pitchFamily="34" charset="0"/>
              </a:rPr>
              <a:t> die rye met </a:t>
            </a:r>
            <a:r>
              <a:rPr lang="en-GB" sz="2000" dirty="0" err="1" smtClean="0">
                <a:latin typeface="TeachersPet" panose="020B0500000000000000" pitchFamily="34" charset="0"/>
              </a:rPr>
              <a:t>wortels</a:t>
            </a:r>
            <a:r>
              <a:rPr lang="en-GB" sz="2000" dirty="0" smtClean="0">
                <a:latin typeface="TeachersPet" panose="020B0500000000000000" pitchFamily="34" charset="0"/>
              </a:rPr>
              <a:t> </a:t>
            </a:r>
            <a:r>
              <a:rPr lang="en-GB" sz="2000" dirty="0" err="1" smtClean="0">
                <a:latin typeface="TeachersPet" panose="020B0500000000000000" pitchFamily="34" charset="0"/>
              </a:rPr>
              <a:t>teken</a:t>
            </a:r>
            <a:r>
              <a:rPr lang="en-GB" sz="2000" dirty="0" smtClean="0">
                <a:latin typeface="TeachersPet" panose="020B0500000000000000" pitchFamily="34" charset="0"/>
              </a:rPr>
              <a:t>.</a:t>
            </a:r>
            <a:endParaRPr lang="en-ZA" sz="2000" dirty="0">
              <a:latin typeface="TeachersPet" panose="020B0500000000000000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192650" y="4375650"/>
            <a:ext cx="7016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err="1" smtClean="0">
                <a:latin typeface="TeachersPet" panose="020B0500000000000000" pitchFamily="34" charset="0"/>
              </a:rPr>
              <a:t>Nou</a:t>
            </a:r>
            <a:r>
              <a:rPr lang="en-GB" sz="2000" dirty="0" smtClean="0">
                <a:latin typeface="TeachersPet" panose="020B0500000000000000" pitchFamily="34" charset="0"/>
              </a:rPr>
              <a:t> </a:t>
            </a:r>
            <a:r>
              <a:rPr lang="en-GB" sz="2000" dirty="0" err="1" smtClean="0">
                <a:latin typeface="TeachersPet" panose="020B0500000000000000" pitchFamily="34" charset="0"/>
              </a:rPr>
              <a:t>kan</a:t>
            </a:r>
            <a:r>
              <a:rPr lang="en-GB" sz="2000" dirty="0" smtClean="0">
                <a:latin typeface="TeachersPet" panose="020B0500000000000000" pitchFamily="34" charset="0"/>
              </a:rPr>
              <a:t> </a:t>
            </a:r>
            <a:r>
              <a:rPr lang="en-GB" sz="2000" dirty="0" err="1" smtClean="0">
                <a:latin typeface="TeachersPet" panose="020B0500000000000000" pitchFamily="34" charset="0"/>
              </a:rPr>
              <a:t>jy</a:t>
            </a:r>
            <a:r>
              <a:rPr lang="en-GB" sz="2000" dirty="0" smtClean="0">
                <a:latin typeface="TeachersPet" panose="020B0500000000000000" pitchFamily="34" charset="0"/>
              </a:rPr>
              <a:t> tel. </a:t>
            </a:r>
            <a:r>
              <a:rPr lang="en-GB" sz="2000" dirty="0" err="1" smtClean="0">
                <a:latin typeface="TeachersPet" panose="020B0500000000000000" pitchFamily="34" charset="0"/>
              </a:rPr>
              <a:t>Daar</a:t>
            </a:r>
            <a:r>
              <a:rPr lang="en-GB" sz="2000" dirty="0" smtClean="0">
                <a:latin typeface="TeachersPet" panose="020B0500000000000000" pitchFamily="34" charset="0"/>
              </a:rPr>
              <a:t> is </a:t>
            </a:r>
            <a:r>
              <a:rPr lang="en-GB" sz="2000" dirty="0" err="1" smtClean="0">
                <a:latin typeface="TeachersPet" panose="020B0500000000000000" pitchFamily="34" charset="0"/>
              </a:rPr>
              <a:t>stadige</a:t>
            </a:r>
            <a:r>
              <a:rPr lang="en-GB" sz="2000" dirty="0" smtClean="0">
                <a:latin typeface="TeachersPet" panose="020B0500000000000000" pitchFamily="34" charset="0"/>
              </a:rPr>
              <a:t> en </a:t>
            </a:r>
            <a:r>
              <a:rPr lang="en-GB" sz="2000" dirty="0" err="1" smtClean="0">
                <a:latin typeface="TeachersPet" panose="020B0500000000000000" pitchFamily="34" charset="0"/>
              </a:rPr>
              <a:t>vinnige</a:t>
            </a:r>
            <a:r>
              <a:rPr lang="en-GB" sz="2000" dirty="0" smtClean="0">
                <a:latin typeface="TeachersPet" panose="020B0500000000000000" pitchFamily="34" charset="0"/>
              </a:rPr>
              <a:t> </a:t>
            </a:r>
            <a:r>
              <a:rPr lang="en-GB" sz="2000" dirty="0" err="1" smtClean="0">
                <a:latin typeface="TeachersPet" panose="020B0500000000000000" pitchFamily="34" charset="0"/>
              </a:rPr>
              <a:t>manier</a:t>
            </a:r>
            <a:r>
              <a:rPr lang="en-GB" sz="2000" dirty="0" smtClean="0">
                <a:latin typeface="TeachersPet" panose="020B0500000000000000" pitchFamily="34" charset="0"/>
              </a:rPr>
              <a:t> om </a:t>
            </a:r>
            <a:r>
              <a:rPr lang="en-GB" sz="2000" dirty="0" err="1" smtClean="0">
                <a:latin typeface="TeachersPet" panose="020B0500000000000000" pitchFamily="34" charset="0"/>
              </a:rPr>
              <a:t>hierdie</a:t>
            </a:r>
            <a:r>
              <a:rPr lang="en-GB" sz="2000" dirty="0" smtClean="0">
                <a:latin typeface="TeachersPet" panose="020B0500000000000000" pitchFamily="34" charset="0"/>
              </a:rPr>
              <a:t> </a:t>
            </a:r>
            <a:r>
              <a:rPr lang="en-GB" sz="2000" dirty="0" err="1" smtClean="0">
                <a:latin typeface="TeachersPet" panose="020B0500000000000000" pitchFamily="34" charset="0"/>
              </a:rPr>
              <a:t>te</a:t>
            </a:r>
            <a:r>
              <a:rPr lang="en-GB" sz="2000" dirty="0" smtClean="0">
                <a:latin typeface="TeachersPet" panose="020B0500000000000000" pitchFamily="34" charset="0"/>
              </a:rPr>
              <a:t> tel. Die </a:t>
            </a:r>
            <a:r>
              <a:rPr lang="en-GB" sz="2000" dirty="0" err="1" smtClean="0">
                <a:latin typeface="TeachersPet" panose="020B0500000000000000" pitchFamily="34" charset="0"/>
              </a:rPr>
              <a:t>stadige</a:t>
            </a:r>
            <a:r>
              <a:rPr lang="en-GB" sz="2000" dirty="0" smtClean="0">
                <a:latin typeface="TeachersPet" panose="020B0500000000000000" pitchFamily="34" charset="0"/>
              </a:rPr>
              <a:t> </a:t>
            </a:r>
            <a:r>
              <a:rPr lang="en-GB" sz="2000" dirty="0" err="1" smtClean="0">
                <a:latin typeface="TeachersPet" panose="020B0500000000000000" pitchFamily="34" charset="0"/>
              </a:rPr>
              <a:t>manier</a:t>
            </a:r>
            <a:r>
              <a:rPr lang="en-GB" sz="2000" dirty="0" smtClean="0">
                <a:latin typeface="TeachersPet" panose="020B0500000000000000" pitchFamily="34" charset="0"/>
              </a:rPr>
              <a:t> is om </a:t>
            </a:r>
            <a:r>
              <a:rPr lang="en-GB" sz="2000" dirty="0" err="1" smtClean="0">
                <a:latin typeface="TeachersPet" panose="020B0500000000000000" pitchFamily="34" charset="0"/>
              </a:rPr>
              <a:t>elke</a:t>
            </a:r>
            <a:r>
              <a:rPr lang="en-GB" sz="2000" dirty="0" smtClean="0">
                <a:latin typeface="TeachersPet" panose="020B0500000000000000" pitchFamily="34" charset="0"/>
              </a:rPr>
              <a:t> </a:t>
            </a:r>
            <a:r>
              <a:rPr lang="en-GB" sz="2000" dirty="0" err="1" smtClean="0">
                <a:latin typeface="TeachersPet" panose="020B0500000000000000" pitchFamily="34" charset="0"/>
              </a:rPr>
              <a:t>wortel</a:t>
            </a:r>
            <a:r>
              <a:rPr lang="en-GB" sz="2000" dirty="0" smtClean="0">
                <a:latin typeface="TeachersPet" panose="020B0500000000000000" pitchFamily="34" charset="0"/>
              </a:rPr>
              <a:t> </a:t>
            </a:r>
            <a:r>
              <a:rPr lang="en-GB" sz="2000" dirty="0" err="1" smtClean="0">
                <a:latin typeface="TeachersPet" panose="020B0500000000000000" pitchFamily="34" charset="0"/>
              </a:rPr>
              <a:t>te</a:t>
            </a:r>
            <a:r>
              <a:rPr lang="en-GB" sz="2000" dirty="0" smtClean="0">
                <a:latin typeface="TeachersPet" panose="020B0500000000000000" pitchFamily="34" charset="0"/>
              </a:rPr>
              <a:t> tel. </a:t>
            </a:r>
            <a:r>
              <a:rPr lang="en-GB" sz="2000" dirty="0" err="1" smtClean="0">
                <a:latin typeface="TeachersPet" panose="020B0500000000000000" pitchFamily="34" charset="0"/>
              </a:rPr>
              <a:t>Wat</a:t>
            </a:r>
            <a:r>
              <a:rPr lang="en-GB" sz="2000" dirty="0" smtClean="0">
                <a:latin typeface="TeachersPet" panose="020B0500000000000000" pitchFamily="34" charset="0"/>
              </a:rPr>
              <a:t> </a:t>
            </a:r>
            <a:r>
              <a:rPr lang="en-GB" sz="2000" dirty="0" err="1" smtClean="0">
                <a:latin typeface="TeachersPet" panose="020B0500000000000000" pitchFamily="34" charset="0"/>
              </a:rPr>
              <a:t>sal</a:t>
            </a:r>
            <a:r>
              <a:rPr lang="en-GB" sz="2000" dirty="0" smtClean="0">
                <a:latin typeface="TeachersPet" panose="020B0500000000000000" pitchFamily="34" charset="0"/>
              </a:rPr>
              <a:t> die </a:t>
            </a:r>
            <a:r>
              <a:rPr lang="en-GB" sz="2000" dirty="0" err="1" smtClean="0">
                <a:latin typeface="TeachersPet" panose="020B0500000000000000" pitchFamily="34" charset="0"/>
              </a:rPr>
              <a:t>vinnige</a:t>
            </a:r>
            <a:r>
              <a:rPr lang="en-GB" sz="2000" dirty="0" smtClean="0">
                <a:latin typeface="TeachersPet" panose="020B0500000000000000" pitchFamily="34" charset="0"/>
              </a:rPr>
              <a:t> </a:t>
            </a:r>
            <a:r>
              <a:rPr lang="en-GB" sz="2000" dirty="0" err="1" smtClean="0">
                <a:latin typeface="TeachersPet" panose="020B0500000000000000" pitchFamily="34" charset="0"/>
              </a:rPr>
              <a:t>manier</a:t>
            </a:r>
            <a:r>
              <a:rPr lang="en-GB" sz="2000" dirty="0" smtClean="0">
                <a:latin typeface="TeachersPet" panose="020B0500000000000000" pitchFamily="34" charset="0"/>
              </a:rPr>
              <a:t> </a:t>
            </a:r>
            <a:r>
              <a:rPr lang="en-GB" sz="2000" dirty="0" err="1" smtClean="0">
                <a:latin typeface="TeachersPet" panose="020B0500000000000000" pitchFamily="34" charset="0"/>
              </a:rPr>
              <a:t>wees</a:t>
            </a:r>
            <a:r>
              <a:rPr lang="en-GB" sz="2000" dirty="0" smtClean="0">
                <a:latin typeface="TeachersPet" panose="020B0500000000000000" pitchFamily="34" charset="0"/>
              </a:rPr>
              <a:t>: Tel in…..</a:t>
            </a:r>
            <a:endParaRPr lang="en-ZA" sz="2000" dirty="0">
              <a:latin typeface="TeachersPet" panose="020B0500000000000000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192650" y="5005334"/>
            <a:ext cx="1591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 smtClean="0">
                <a:latin typeface="TeachersPet" panose="020B0500000000000000" pitchFamily="34" charset="0"/>
              </a:rPr>
              <a:t>Jy</a:t>
            </a:r>
            <a:r>
              <a:rPr lang="en-GB" sz="2400" dirty="0" smtClean="0">
                <a:latin typeface="TeachersPet" panose="020B0500000000000000" pitchFamily="34" charset="0"/>
              </a:rPr>
              <a:t> </a:t>
            </a:r>
            <a:r>
              <a:rPr lang="en-GB" sz="2400" dirty="0" err="1" smtClean="0">
                <a:latin typeface="TeachersPet" panose="020B0500000000000000" pitchFamily="34" charset="0"/>
              </a:rPr>
              <a:t>kan</a:t>
            </a:r>
            <a:r>
              <a:rPr lang="en-GB" sz="2400" dirty="0" smtClean="0">
                <a:latin typeface="TeachersPet" panose="020B0500000000000000" pitchFamily="34" charset="0"/>
              </a:rPr>
              <a:t> in 5 tel.</a:t>
            </a:r>
            <a:endParaRPr lang="en-ZA" sz="2400" dirty="0">
              <a:latin typeface="TeachersPet" panose="020B0500000000000000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16736" y="5406086"/>
            <a:ext cx="50257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TeachersPet" panose="020B0500000000000000" pitchFamily="34" charset="0"/>
              </a:rPr>
              <a:t>5 + 5 + 5 + 5 + 5 + 5 + 5 + 5 + 5 + 5 = </a:t>
            </a:r>
            <a:endParaRPr lang="en-ZA" sz="3200" dirty="0">
              <a:latin typeface="TeachersPet" panose="020B0500000000000000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254496" y="5397170"/>
            <a:ext cx="75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TeachersPet" panose="020B0500000000000000" pitchFamily="34" charset="0"/>
              </a:rPr>
              <a:t>50</a:t>
            </a:r>
            <a:endParaRPr lang="en-ZA" sz="3600" dirty="0">
              <a:latin typeface="TeachersPet" panose="020B0500000000000000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364944" y="5963944"/>
            <a:ext cx="6129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>
                <a:latin typeface="TeachersPet" panose="020B0500000000000000" pitchFamily="34" charset="0"/>
              </a:rPr>
              <a:t>Jou</a:t>
            </a:r>
            <a:r>
              <a:rPr lang="en-GB" sz="3600" dirty="0" smtClean="0">
                <a:latin typeface="TeachersPet" panose="020B0500000000000000" pitchFamily="34" charset="0"/>
              </a:rPr>
              <a:t> </a:t>
            </a:r>
            <a:r>
              <a:rPr lang="en-GB" sz="3600" dirty="0" err="1" smtClean="0">
                <a:latin typeface="TeachersPet" panose="020B0500000000000000" pitchFamily="34" charset="0"/>
              </a:rPr>
              <a:t>antwoord</a:t>
            </a:r>
            <a:r>
              <a:rPr lang="en-GB" sz="3600" dirty="0" smtClean="0">
                <a:latin typeface="TeachersPet" panose="020B0500000000000000" pitchFamily="34" charset="0"/>
              </a:rPr>
              <a:t> is:</a:t>
            </a:r>
            <a:r>
              <a:rPr lang="en-GB" sz="3600" dirty="0" smtClean="0">
                <a:latin typeface="TeachersPet" panose="020B0500000000000000" pitchFamily="34" charset="0"/>
              </a:rPr>
              <a:t>	50 </a:t>
            </a:r>
            <a:r>
              <a:rPr lang="en-GB" sz="3600" dirty="0" err="1" smtClean="0">
                <a:latin typeface="TeachersPet" panose="020B0500000000000000" pitchFamily="34" charset="0"/>
              </a:rPr>
              <a:t>wortels</a:t>
            </a:r>
            <a:r>
              <a:rPr lang="en-GB" sz="3600" dirty="0" smtClean="0">
                <a:latin typeface="TeachersPet" panose="020B0500000000000000" pitchFamily="34" charset="0"/>
              </a:rPr>
              <a:t> / </a:t>
            </a:r>
            <a:r>
              <a:rPr lang="en-GB" sz="3600" dirty="0" err="1" smtClean="0">
                <a:latin typeface="TeachersPet" panose="020B0500000000000000" pitchFamily="34" charset="0"/>
              </a:rPr>
              <a:t>plante</a:t>
            </a:r>
            <a:endParaRPr lang="en-ZA" sz="3600" dirty="0">
              <a:latin typeface="TeachersPet" panose="020B0500000000000000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192650" y="2311834"/>
            <a:ext cx="915262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TeachersPet" panose="020B0500000000000000" pitchFamily="34" charset="0"/>
              </a:rPr>
              <a:t>Hoe </a:t>
            </a:r>
            <a:r>
              <a:rPr lang="en-GB" dirty="0" err="1" smtClean="0">
                <a:latin typeface="TeachersPet" panose="020B0500000000000000" pitchFamily="34" charset="0"/>
              </a:rPr>
              <a:t>werk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ek</a:t>
            </a:r>
            <a:r>
              <a:rPr lang="en-GB" dirty="0" smtClean="0">
                <a:latin typeface="TeachersPet" panose="020B0500000000000000" pitchFamily="34" charset="0"/>
              </a:rPr>
              <a:t> die </a:t>
            </a:r>
            <a:r>
              <a:rPr lang="en-GB" dirty="0" err="1" smtClean="0">
                <a:latin typeface="TeachersPet" panose="020B0500000000000000" pitchFamily="34" charset="0"/>
              </a:rPr>
              <a:t>antwoord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uit</a:t>
            </a:r>
            <a:r>
              <a:rPr lang="en-GB" dirty="0" smtClean="0">
                <a:latin typeface="TeachersPet" panose="020B0500000000000000" pitchFamily="34" charset="0"/>
              </a:rPr>
              <a:t>? </a:t>
            </a:r>
            <a:endParaRPr lang="en-GB" dirty="0" smtClean="0">
              <a:latin typeface="TeachersPet" panose="020B0500000000000000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92650" y="2732621"/>
            <a:ext cx="30451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>
                <a:latin typeface="TeachersPet" panose="020B0500000000000000" pitchFamily="34" charset="0"/>
              </a:rPr>
              <a:t>Stap</a:t>
            </a:r>
            <a:r>
              <a:rPr lang="en-GB" dirty="0" smtClean="0">
                <a:latin typeface="TeachersPet" panose="020B0500000000000000" pitchFamily="34" charset="0"/>
              </a:rPr>
              <a:t> 1: Is </a:t>
            </a:r>
            <a:r>
              <a:rPr lang="en-GB" dirty="0" err="1" smtClean="0">
                <a:latin typeface="TeachersPet" panose="020B0500000000000000" pitchFamily="34" charset="0"/>
              </a:rPr>
              <a:t>dit</a:t>
            </a:r>
            <a:r>
              <a:rPr lang="en-GB" dirty="0" smtClean="0">
                <a:latin typeface="TeachersPet" panose="020B0500000000000000" pitchFamily="34" charset="0"/>
              </a:rPr>
              <a:t> ‘n plus of ‘n minus </a:t>
            </a:r>
            <a:r>
              <a:rPr lang="en-GB" dirty="0" err="1" smtClean="0">
                <a:latin typeface="TeachersPet" panose="020B0500000000000000" pitchFamily="34" charset="0"/>
              </a:rPr>
              <a:t>som</a:t>
            </a:r>
            <a:r>
              <a:rPr lang="en-GB" dirty="0" smtClean="0">
                <a:latin typeface="TeachersPet" panose="020B0500000000000000" pitchFamily="34" charset="0"/>
              </a:rPr>
              <a:t>?</a:t>
            </a:r>
            <a:endParaRPr lang="en-GB" dirty="0" smtClean="0">
              <a:latin typeface="TeachersPet" panose="020B0500000000000000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449545" y="2732621"/>
            <a:ext cx="30451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>
                <a:latin typeface="TeachersPet" panose="020B0500000000000000" pitchFamily="34" charset="0"/>
              </a:rPr>
              <a:t>Ja</a:t>
            </a:r>
            <a:r>
              <a:rPr lang="en-GB" dirty="0" smtClean="0">
                <a:latin typeface="TeachersPet" panose="020B0500000000000000" pitchFamily="34" charset="0"/>
              </a:rPr>
              <a:t>, dis ‘n plus som.</a:t>
            </a:r>
            <a:endParaRPr lang="en-GB" dirty="0" smtClean="0">
              <a:latin typeface="TeachersPet" panose="020B0500000000000000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192650" y="3101953"/>
            <a:ext cx="30451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>
                <a:latin typeface="TeachersPet" panose="020B0500000000000000" pitchFamily="34" charset="0"/>
              </a:rPr>
              <a:t>Stap</a:t>
            </a:r>
            <a:r>
              <a:rPr lang="en-GB" dirty="0" smtClean="0">
                <a:latin typeface="TeachersPet" panose="020B0500000000000000" pitchFamily="34" charset="0"/>
              </a:rPr>
              <a:t> 2: </a:t>
            </a:r>
            <a:r>
              <a:rPr lang="en-GB" dirty="0" err="1" smtClean="0">
                <a:latin typeface="TeachersPet" panose="020B0500000000000000" pitchFamily="34" charset="0"/>
              </a:rPr>
              <a:t>Wat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weet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ek</a:t>
            </a:r>
            <a:r>
              <a:rPr lang="en-GB" dirty="0" smtClean="0">
                <a:latin typeface="TeachersPet" panose="020B0500000000000000" pitchFamily="34" charset="0"/>
              </a:rPr>
              <a:t>?</a:t>
            </a:r>
            <a:endParaRPr lang="en-GB" dirty="0" smtClean="0">
              <a:latin typeface="TeachersPet" panose="020B0500000000000000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449545" y="3101953"/>
            <a:ext cx="477500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>
                <a:latin typeface="TeachersPet" panose="020B0500000000000000" pitchFamily="34" charset="0"/>
              </a:rPr>
              <a:t>Daar</a:t>
            </a:r>
            <a:r>
              <a:rPr lang="en-GB" dirty="0" smtClean="0">
                <a:latin typeface="TeachersPet" panose="020B0500000000000000" pitchFamily="34" charset="0"/>
              </a:rPr>
              <a:t> is 10 rye. </a:t>
            </a:r>
            <a:r>
              <a:rPr lang="en-GB" dirty="0" err="1" smtClean="0">
                <a:latin typeface="TeachersPet" panose="020B0500000000000000" pitchFamily="34" charset="0"/>
              </a:rPr>
              <a:t>Elke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ry</a:t>
            </a:r>
            <a:r>
              <a:rPr lang="en-GB" dirty="0" smtClean="0">
                <a:latin typeface="TeachersPet" panose="020B0500000000000000" pitchFamily="34" charset="0"/>
              </a:rPr>
              <a:t> het 5 </a:t>
            </a:r>
            <a:r>
              <a:rPr lang="en-GB" dirty="0" err="1" smtClean="0">
                <a:latin typeface="TeachersPet" panose="020B0500000000000000" pitchFamily="34" charset="0"/>
              </a:rPr>
              <a:t>plante</a:t>
            </a:r>
            <a:r>
              <a:rPr lang="en-GB" dirty="0" smtClean="0">
                <a:latin typeface="TeachersPet" panose="020B0500000000000000" pitchFamily="34" charset="0"/>
              </a:rPr>
              <a:t>.</a:t>
            </a:r>
            <a:endParaRPr lang="en-GB" dirty="0" smtClean="0">
              <a:latin typeface="TeachersPet" panose="020B0500000000000000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192650" y="3447010"/>
            <a:ext cx="30451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>
                <a:latin typeface="TeachersPet" panose="020B0500000000000000" pitchFamily="34" charset="0"/>
              </a:rPr>
              <a:t>Satp</a:t>
            </a:r>
            <a:r>
              <a:rPr lang="en-GB" dirty="0" smtClean="0">
                <a:latin typeface="TeachersPet" panose="020B0500000000000000" pitchFamily="34" charset="0"/>
              </a:rPr>
              <a:t> 3: </a:t>
            </a:r>
            <a:r>
              <a:rPr lang="en-GB" dirty="0" err="1" smtClean="0">
                <a:latin typeface="TeachersPet" panose="020B0500000000000000" pitchFamily="34" charset="0"/>
              </a:rPr>
              <a:t>Nou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werk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ek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dit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uit</a:t>
            </a:r>
            <a:r>
              <a:rPr lang="en-GB" dirty="0" smtClean="0">
                <a:latin typeface="TeachersPet" panose="020B0500000000000000" pitchFamily="34" charset="0"/>
              </a:rPr>
              <a:t>:</a:t>
            </a:r>
            <a:endParaRPr lang="en-GB" dirty="0" smtClean="0">
              <a:latin typeface="TeachersPet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15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5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24246" y="245225"/>
            <a:ext cx="10178322" cy="2050264"/>
          </a:xfrm>
        </p:spPr>
        <p:txBody>
          <a:bodyPr>
            <a:noAutofit/>
          </a:bodyPr>
          <a:lstStyle/>
          <a:p>
            <a:r>
              <a:rPr lang="en-GB" sz="4800" cap="none" dirty="0" err="1" smtClean="0">
                <a:latin typeface="TeachersPet" panose="020B0500000000000000" pitchFamily="34" charset="0"/>
              </a:rPr>
              <a:t>Daar</a:t>
            </a:r>
            <a:r>
              <a:rPr lang="en-GB" sz="4800" cap="none" dirty="0" smtClean="0">
                <a:latin typeface="TeachersPet" panose="020B0500000000000000" pitchFamily="34" charset="0"/>
              </a:rPr>
              <a:t> is 24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kinders</a:t>
            </a:r>
            <a:r>
              <a:rPr lang="en-GB" sz="4800" cap="none" dirty="0" smtClean="0">
                <a:latin typeface="TeachersPet" panose="020B0500000000000000" pitchFamily="34" charset="0"/>
              </a:rPr>
              <a:t> in die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klas</a:t>
            </a:r>
            <a:r>
              <a:rPr lang="en-GB" sz="4800" cap="none" dirty="0" smtClean="0">
                <a:latin typeface="TeachersPet" panose="020B0500000000000000" pitchFamily="34" charset="0"/>
              </a:rPr>
              <a:t>.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Ons</a:t>
            </a:r>
            <a:r>
              <a:rPr lang="en-GB" sz="4800" cap="none" dirty="0" smtClean="0">
                <a:latin typeface="TeachersPet" panose="020B0500000000000000" pitchFamily="34" charset="0"/>
              </a:rPr>
              <a:t> het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handskoene</a:t>
            </a:r>
            <a:r>
              <a:rPr lang="en-GB" sz="4800" cap="none" dirty="0" smtClean="0">
                <a:latin typeface="TeachersPet" panose="020B0500000000000000" pitchFamily="34" charset="0"/>
              </a:rPr>
              <a:t>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nodig</a:t>
            </a:r>
            <a:r>
              <a:rPr lang="en-GB" sz="4800" cap="none" dirty="0" smtClean="0">
                <a:latin typeface="TeachersPet" panose="020B0500000000000000" pitchFamily="34" charset="0"/>
              </a:rPr>
              <a:t> om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ons</a:t>
            </a:r>
            <a:r>
              <a:rPr lang="en-GB" sz="4800" cap="none" dirty="0" smtClean="0">
                <a:latin typeface="TeachersPet" panose="020B0500000000000000" pitchFamily="34" charset="0"/>
              </a:rPr>
              <a:t>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te</a:t>
            </a:r>
            <a:r>
              <a:rPr lang="en-GB" sz="4800" cap="none" dirty="0" smtClean="0">
                <a:latin typeface="TeachersPet" panose="020B0500000000000000" pitchFamily="34" charset="0"/>
              </a:rPr>
              <a:t>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beskerm</a:t>
            </a:r>
            <a:r>
              <a:rPr lang="en-GB" sz="4800" cap="none" dirty="0" smtClean="0">
                <a:latin typeface="TeachersPet" panose="020B0500000000000000" pitchFamily="34" charset="0"/>
              </a:rPr>
              <a:t> teen die virus.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Hoeveel</a:t>
            </a:r>
            <a:r>
              <a:rPr lang="en-GB" sz="4800" cap="none" dirty="0" smtClean="0">
                <a:latin typeface="TeachersPet" panose="020B0500000000000000" pitchFamily="34" charset="0"/>
              </a:rPr>
              <a:t>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handskoene</a:t>
            </a:r>
            <a:r>
              <a:rPr lang="en-GB" sz="4800" cap="none" dirty="0" smtClean="0">
                <a:latin typeface="TeachersPet" panose="020B0500000000000000" pitchFamily="34" charset="0"/>
              </a:rPr>
              <a:t> het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ons</a:t>
            </a:r>
            <a:r>
              <a:rPr lang="en-GB" sz="4800" cap="none" dirty="0" smtClean="0">
                <a:latin typeface="TeachersPet" panose="020B0500000000000000" pitchFamily="34" charset="0"/>
              </a:rPr>
              <a:t> </a:t>
            </a:r>
            <a:r>
              <a:rPr lang="en-GB" sz="4800" cap="none" dirty="0" err="1" smtClean="0">
                <a:latin typeface="TeachersPet" panose="020B0500000000000000" pitchFamily="34" charset="0"/>
              </a:rPr>
              <a:t>nodig</a:t>
            </a:r>
            <a:r>
              <a:rPr lang="en-GB" sz="4800" cap="none" dirty="0" smtClean="0">
                <a:latin typeface="TeachersPet" panose="020B0500000000000000" pitchFamily="34" charset="0"/>
              </a:rPr>
              <a:t>?</a:t>
            </a:r>
            <a:endParaRPr lang="en-ZA" sz="4800" cap="none" dirty="0">
              <a:latin typeface="TeachersPet" panose="020B0500000000000000" pitchFamily="34" charset="0"/>
            </a:endParaRPr>
          </a:p>
        </p:txBody>
      </p:sp>
      <p:pic>
        <p:nvPicPr>
          <p:cNvPr id="1026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078" y="3963971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482" y="3963971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886" y="3967888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290" y="3988829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703" y="3984120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521" y="3982307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207" y="3982307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741" y="3982307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275" y="3982307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1809" y="3982307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77" y="3988829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2343" y="3992351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078" y="4517607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482" y="4517607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886" y="4521524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290" y="4542465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703" y="4537756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521" y="4535943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207" y="4535943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741" y="4535943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275" y="4535943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1809" y="4535943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77" y="4542465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Two Hands Clipart Black And White Clipart Panda Free Clipart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2343" y="4545987"/>
            <a:ext cx="838140" cy="44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24246" y="5099147"/>
            <a:ext cx="4936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>
                <a:latin typeface="TeachersPet" panose="020B0500000000000000" pitchFamily="34" charset="0"/>
              </a:rPr>
              <a:t>Jy</a:t>
            </a:r>
            <a:r>
              <a:rPr lang="en-GB" sz="2800" dirty="0" smtClean="0">
                <a:latin typeface="TeachersPet" panose="020B0500000000000000" pitchFamily="34" charset="0"/>
              </a:rPr>
              <a:t> </a:t>
            </a:r>
            <a:r>
              <a:rPr lang="en-GB" sz="2800" dirty="0" err="1" smtClean="0">
                <a:latin typeface="TeachersPet" panose="020B0500000000000000" pitchFamily="34" charset="0"/>
              </a:rPr>
              <a:t>kan</a:t>
            </a:r>
            <a:r>
              <a:rPr lang="en-GB" sz="2800" dirty="0" smtClean="0">
                <a:latin typeface="TeachersPet" panose="020B0500000000000000" pitchFamily="34" charset="0"/>
              </a:rPr>
              <a:t> al die </a:t>
            </a:r>
            <a:r>
              <a:rPr lang="en-GB" sz="2800" dirty="0" err="1" smtClean="0">
                <a:latin typeface="TeachersPet" panose="020B0500000000000000" pitchFamily="34" charset="0"/>
              </a:rPr>
              <a:t>hande</a:t>
            </a:r>
            <a:r>
              <a:rPr lang="en-GB" sz="2800" dirty="0" smtClean="0">
                <a:latin typeface="TeachersPet" panose="020B0500000000000000" pitchFamily="34" charset="0"/>
              </a:rPr>
              <a:t> tel. </a:t>
            </a:r>
            <a:r>
              <a:rPr lang="en-GB" sz="2800" dirty="0" err="1" smtClean="0">
                <a:latin typeface="TeachersPet" panose="020B0500000000000000" pitchFamily="34" charset="0"/>
              </a:rPr>
              <a:t>Jy</a:t>
            </a:r>
            <a:r>
              <a:rPr lang="en-GB" sz="2800" dirty="0" smtClean="0">
                <a:latin typeface="TeachersPet" panose="020B0500000000000000" pitchFamily="34" charset="0"/>
              </a:rPr>
              <a:t> </a:t>
            </a:r>
            <a:r>
              <a:rPr lang="en-GB" sz="2800" dirty="0" err="1" smtClean="0">
                <a:latin typeface="TeachersPet" panose="020B0500000000000000" pitchFamily="34" charset="0"/>
              </a:rPr>
              <a:t>kan</a:t>
            </a:r>
            <a:r>
              <a:rPr lang="en-GB" sz="2800" dirty="0" smtClean="0">
                <a:latin typeface="TeachersPet" panose="020B0500000000000000" pitchFamily="34" charset="0"/>
              </a:rPr>
              <a:t> in twee tel.</a:t>
            </a:r>
            <a:endParaRPr lang="en-ZA" sz="2800" dirty="0">
              <a:latin typeface="TeachersPet" panose="020B0500000000000000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48760" y="5577623"/>
            <a:ext cx="103811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>
                <a:latin typeface="TeachersPet" panose="020B0500000000000000" pitchFamily="34" charset="0"/>
              </a:rPr>
              <a:t>Jy</a:t>
            </a:r>
            <a:r>
              <a:rPr lang="en-GB" sz="2800" dirty="0" smtClean="0">
                <a:latin typeface="TeachersPet" panose="020B0500000000000000" pitchFamily="34" charset="0"/>
              </a:rPr>
              <a:t> </a:t>
            </a:r>
            <a:r>
              <a:rPr lang="en-GB" sz="2800" dirty="0" err="1" smtClean="0">
                <a:latin typeface="TeachersPet" panose="020B0500000000000000" pitchFamily="34" charset="0"/>
              </a:rPr>
              <a:t>kan</a:t>
            </a:r>
            <a:r>
              <a:rPr lang="en-GB" sz="2800" dirty="0" smtClean="0">
                <a:latin typeface="TeachersPet" panose="020B0500000000000000" pitchFamily="34" charset="0"/>
              </a:rPr>
              <a:t> OOK </a:t>
            </a:r>
            <a:r>
              <a:rPr lang="en-GB" sz="2800" dirty="0" err="1" smtClean="0">
                <a:latin typeface="TeachersPet" panose="020B0500000000000000" pitchFamily="34" charset="0"/>
              </a:rPr>
              <a:t>maal</a:t>
            </a:r>
            <a:r>
              <a:rPr lang="en-GB" sz="2800" dirty="0" smtClean="0">
                <a:latin typeface="TeachersPet" panose="020B0500000000000000" pitchFamily="34" charset="0"/>
              </a:rPr>
              <a:t> met twee: </a:t>
            </a:r>
            <a:r>
              <a:rPr lang="en-GB" sz="2800" dirty="0" smtClean="0">
                <a:latin typeface="TeachersPet" panose="020B0500000000000000" pitchFamily="34" charset="0"/>
              </a:rPr>
              <a:t>		24 x 2		</a:t>
            </a:r>
            <a:r>
              <a:rPr lang="en-GB" sz="2800" dirty="0" err="1" smtClean="0">
                <a:latin typeface="TeachersPet" panose="020B0500000000000000" pitchFamily="34" charset="0"/>
              </a:rPr>
              <a:t>maal</a:t>
            </a:r>
            <a:r>
              <a:rPr lang="en-GB" sz="2800" dirty="0" smtClean="0">
                <a:latin typeface="TeachersPet" panose="020B0500000000000000" pitchFamily="34" charset="0"/>
              </a:rPr>
              <a:t> met twee is </a:t>
            </a:r>
            <a:r>
              <a:rPr lang="en-GB" sz="2800" dirty="0" err="1" smtClean="0">
                <a:latin typeface="TeachersPet" panose="020B0500000000000000" pitchFamily="34" charset="0"/>
              </a:rPr>
              <a:t>soos</a:t>
            </a:r>
            <a:r>
              <a:rPr lang="en-GB" sz="2800" dirty="0" smtClean="0">
                <a:latin typeface="TeachersPet" panose="020B0500000000000000" pitchFamily="34" charset="0"/>
              </a:rPr>
              <a:t> </a:t>
            </a:r>
            <a:r>
              <a:rPr lang="en-GB" sz="2800" dirty="0" err="1" smtClean="0">
                <a:latin typeface="TeachersPet" panose="020B0500000000000000" pitchFamily="34" charset="0"/>
              </a:rPr>
              <a:t>verdubbel</a:t>
            </a:r>
            <a:endParaRPr lang="en-ZA" sz="2800" dirty="0">
              <a:latin typeface="TeachersPet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6318" y="6025321"/>
            <a:ext cx="49058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>
                <a:latin typeface="TeachersPet" panose="020B0500000000000000" pitchFamily="34" charset="0"/>
              </a:rPr>
              <a:t>Jou</a:t>
            </a:r>
            <a:r>
              <a:rPr lang="en-GB" sz="3200" dirty="0" smtClean="0">
                <a:latin typeface="TeachersPet" panose="020B0500000000000000" pitchFamily="34" charset="0"/>
              </a:rPr>
              <a:t> </a:t>
            </a:r>
            <a:r>
              <a:rPr lang="en-GB" sz="3200" dirty="0" err="1" smtClean="0">
                <a:latin typeface="TeachersPet" panose="020B0500000000000000" pitchFamily="34" charset="0"/>
              </a:rPr>
              <a:t>antwoord</a:t>
            </a:r>
            <a:r>
              <a:rPr lang="en-GB" sz="3200" dirty="0" smtClean="0">
                <a:latin typeface="TeachersPet" panose="020B0500000000000000" pitchFamily="34" charset="0"/>
              </a:rPr>
              <a:t> is:</a:t>
            </a:r>
            <a:r>
              <a:rPr lang="en-GB" sz="3200" dirty="0" smtClean="0">
                <a:latin typeface="TeachersPet" panose="020B0500000000000000" pitchFamily="34" charset="0"/>
              </a:rPr>
              <a:t>	48 </a:t>
            </a:r>
            <a:r>
              <a:rPr lang="en-GB" sz="3200" smtClean="0">
                <a:latin typeface="TeachersPet" panose="020B0500000000000000" pitchFamily="34" charset="0"/>
              </a:rPr>
              <a:t>handskoene</a:t>
            </a:r>
            <a:endParaRPr lang="en-ZA" sz="3200" dirty="0">
              <a:latin typeface="TeachersPet" panose="020B0500000000000000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92650" y="2311834"/>
            <a:ext cx="915262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TeachersPet" panose="020B0500000000000000" pitchFamily="34" charset="0"/>
              </a:rPr>
              <a:t>Hoe </a:t>
            </a:r>
            <a:r>
              <a:rPr lang="en-GB" dirty="0" err="1" smtClean="0">
                <a:latin typeface="TeachersPet" panose="020B0500000000000000" pitchFamily="34" charset="0"/>
              </a:rPr>
              <a:t>werk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ek</a:t>
            </a:r>
            <a:r>
              <a:rPr lang="en-GB" dirty="0" smtClean="0">
                <a:latin typeface="TeachersPet" panose="020B0500000000000000" pitchFamily="34" charset="0"/>
              </a:rPr>
              <a:t> die </a:t>
            </a:r>
            <a:r>
              <a:rPr lang="en-GB" dirty="0" err="1" smtClean="0">
                <a:latin typeface="TeachersPet" panose="020B0500000000000000" pitchFamily="34" charset="0"/>
              </a:rPr>
              <a:t>antwoord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uit</a:t>
            </a:r>
            <a:r>
              <a:rPr lang="en-GB" dirty="0" smtClean="0">
                <a:latin typeface="TeachersPet" panose="020B0500000000000000" pitchFamily="34" charset="0"/>
              </a:rPr>
              <a:t>? </a:t>
            </a:r>
            <a:endParaRPr lang="en-GB" dirty="0" smtClean="0">
              <a:latin typeface="TeachersPet" panose="020B0500000000000000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92650" y="2732621"/>
            <a:ext cx="30451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>
                <a:latin typeface="TeachersPet" panose="020B0500000000000000" pitchFamily="34" charset="0"/>
              </a:rPr>
              <a:t>Stap</a:t>
            </a:r>
            <a:r>
              <a:rPr lang="en-GB" dirty="0" smtClean="0">
                <a:latin typeface="TeachersPet" panose="020B0500000000000000" pitchFamily="34" charset="0"/>
              </a:rPr>
              <a:t> 1: Is </a:t>
            </a:r>
            <a:r>
              <a:rPr lang="en-GB" dirty="0" err="1" smtClean="0">
                <a:latin typeface="TeachersPet" panose="020B0500000000000000" pitchFamily="34" charset="0"/>
              </a:rPr>
              <a:t>dit</a:t>
            </a:r>
            <a:r>
              <a:rPr lang="en-GB" dirty="0" smtClean="0">
                <a:latin typeface="TeachersPet" panose="020B0500000000000000" pitchFamily="34" charset="0"/>
              </a:rPr>
              <a:t> ‘n plus of ‘n minus </a:t>
            </a:r>
            <a:r>
              <a:rPr lang="en-GB" dirty="0" err="1" smtClean="0">
                <a:latin typeface="TeachersPet" panose="020B0500000000000000" pitchFamily="34" charset="0"/>
              </a:rPr>
              <a:t>som</a:t>
            </a:r>
            <a:r>
              <a:rPr lang="en-GB" dirty="0" smtClean="0">
                <a:latin typeface="TeachersPet" panose="020B0500000000000000" pitchFamily="34" charset="0"/>
              </a:rPr>
              <a:t>?</a:t>
            </a:r>
            <a:endParaRPr lang="en-GB" dirty="0" smtClean="0">
              <a:latin typeface="TeachersPet" panose="020B0500000000000000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49545" y="2732621"/>
            <a:ext cx="30451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>
                <a:latin typeface="TeachersPet" panose="020B0500000000000000" pitchFamily="34" charset="0"/>
              </a:rPr>
              <a:t>Ja</a:t>
            </a:r>
            <a:r>
              <a:rPr lang="en-GB" dirty="0" smtClean="0">
                <a:latin typeface="TeachersPet" panose="020B0500000000000000" pitchFamily="34" charset="0"/>
              </a:rPr>
              <a:t>, dis ‘n plus som.</a:t>
            </a:r>
            <a:endParaRPr lang="en-GB" dirty="0" smtClean="0">
              <a:latin typeface="TeachersPet" panose="020B0500000000000000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92650" y="3101953"/>
            <a:ext cx="30451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>
                <a:latin typeface="TeachersPet" panose="020B0500000000000000" pitchFamily="34" charset="0"/>
              </a:rPr>
              <a:t>Stap</a:t>
            </a:r>
            <a:r>
              <a:rPr lang="en-GB" dirty="0" smtClean="0">
                <a:latin typeface="TeachersPet" panose="020B0500000000000000" pitchFamily="34" charset="0"/>
              </a:rPr>
              <a:t> 2: </a:t>
            </a:r>
            <a:r>
              <a:rPr lang="en-GB" dirty="0" err="1" smtClean="0">
                <a:latin typeface="TeachersPet" panose="020B0500000000000000" pitchFamily="34" charset="0"/>
              </a:rPr>
              <a:t>Wat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weet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ek</a:t>
            </a:r>
            <a:r>
              <a:rPr lang="en-GB" dirty="0" smtClean="0">
                <a:latin typeface="TeachersPet" panose="020B0500000000000000" pitchFamily="34" charset="0"/>
              </a:rPr>
              <a:t>?</a:t>
            </a:r>
            <a:endParaRPr lang="en-GB" dirty="0" smtClean="0">
              <a:latin typeface="TeachersPet" panose="020B0500000000000000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449545" y="3101953"/>
            <a:ext cx="4775002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>
                <a:latin typeface="TeachersPet" panose="020B0500000000000000" pitchFamily="34" charset="0"/>
              </a:rPr>
              <a:t>Daar</a:t>
            </a:r>
            <a:r>
              <a:rPr lang="en-GB" dirty="0" smtClean="0">
                <a:latin typeface="TeachersPet" panose="020B0500000000000000" pitchFamily="34" charset="0"/>
              </a:rPr>
              <a:t> is 24 </a:t>
            </a:r>
            <a:r>
              <a:rPr lang="en-GB" dirty="0" err="1" smtClean="0">
                <a:latin typeface="TeachersPet" panose="020B0500000000000000" pitchFamily="34" charset="0"/>
              </a:rPr>
              <a:t>kinders</a:t>
            </a:r>
            <a:r>
              <a:rPr lang="en-GB" dirty="0" smtClean="0">
                <a:latin typeface="TeachersPet" panose="020B0500000000000000" pitchFamily="34" charset="0"/>
              </a:rPr>
              <a:t> in die </a:t>
            </a:r>
            <a:r>
              <a:rPr lang="en-GB" dirty="0" err="1" smtClean="0">
                <a:latin typeface="TeachersPet" panose="020B0500000000000000" pitchFamily="34" charset="0"/>
              </a:rPr>
              <a:t>klas</a:t>
            </a:r>
            <a:r>
              <a:rPr lang="en-GB" dirty="0" smtClean="0">
                <a:latin typeface="TeachersPet" panose="020B0500000000000000" pitchFamily="34" charset="0"/>
              </a:rPr>
              <a:t>. </a:t>
            </a:r>
            <a:r>
              <a:rPr lang="en-GB" dirty="0" err="1" smtClean="0">
                <a:latin typeface="TeachersPet" panose="020B0500000000000000" pitchFamily="34" charset="0"/>
              </a:rPr>
              <a:t>Ek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weet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ook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elke</a:t>
            </a:r>
            <a:r>
              <a:rPr lang="en-GB" dirty="0" smtClean="0">
                <a:latin typeface="TeachersPet" panose="020B0500000000000000" pitchFamily="34" charset="0"/>
              </a:rPr>
              <a:t> kind het twee </a:t>
            </a:r>
            <a:r>
              <a:rPr lang="en-GB" dirty="0" err="1" smtClean="0">
                <a:latin typeface="TeachersPet" panose="020B0500000000000000" pitchFamily="34" charset="0"/>
              </a:rPr>
              <a:t>hande</a:t>
            </a:r>
            <a:r>
              <a:rPr lang="en-GB" dirty="0" smtClean="0">
                <a:latin typeface="TeachersPet" panose="020B0500000000000000" pitchFamily="34" charset="0"/>
              </a:rPr>
              <a:t>.</a:t>
            </a:r>
            <a:endParaRPr lang="en-GB" dirty="0" smtClean="0">
              <a:latin typeface="TeachersPet" panose="020B0500000000000000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92650" y="3447010"/>
            <a:ext cx="30451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>
                <a:latin typeface="TeachersPet" panose="020B0500000000000000" pitchFamily="34" charset="0"/>
              </a:rPr>
              <a:t>Satp</a:t>
            </a:r>
            <a:r>
              <a:rPr lang="en-GB" dirty="0" smtClean="0">
                <a:latin typeface="TeachersPet" panose="020B0500000000000000" pitchFamily="34" charset="0"/>
              </a:rPr>
              <a:t> 3: </a:t>
            </a:r>
            <a:r>
              <a:rPr lang="en-GB" dirty="0" err="1" smtClean="0">
                <a:latin typeface="TeachersPet" panose="020B0500000000000000" pitchFamily="34" charset="0"/>
              </a:rPr>
              <a:t>Nou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werk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ek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dit</a:t>
            </a:r>
            <a:r>
              <a:rPr lang="en-GB" dirty="0" smtClean="0">
                <a:latin typeface="TeachersPet" panose="020B0500000000000000" pitchFamily="34" charset="0"/>
              </a:rPr>
              <a:t> </a:t>
            </a:r>
            <a:r>
              <a:rPr lang="en-GB" dirty="0" err="1" smtClean="0">
                <a:latin typeface="TeachersPet" panose="020B0500000000000000" pitchFamily="34" charset="0"/>
              </a:rPr>
              <a:t>uit</a:t>
            </a:r>
            <a:r>
              <a:rPr lang="en-GB" dirty="0" smtClean="0">
                <a:latin typeface="TeachersPet" panose="020B0500000000000000" pitchFamily="34" charset="0"/>
              </a:rPr>
              <a:t>:</a:t>
            </a:r>
            <a:endParaRPr lang="en-GB" dirty="0" smtClean="0">
              <a:latin typeface="TeachersPet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15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6" grpId="0"/>
      <p:bldP spid="3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137</TotalTime>
  <Words>506</Words>
  <Application>Microsoft Office PowerPoint</Application>
  <PresentationFormat>Widescreen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Gill Sans MT</vt:lpstr>
      <vt:lpstr>Impact</vt:lpstr>
      <vt:lpstr>TeachersPet</vt:lpstr>
      <vt:lpstr>Badge</vt:lpstr>
      <vt:lpstr>PowerPoint Presentation</vt:lpstr>
      <vt:lpstr>PowerPoint Presentation</vt:lpstr>
      <vt:lpstr>Daar is 7 dae in ‘n week. Hoe veel dae is daar in 5 weke?</vt:lpstr>
      <vt:lpstr>Mamma plant wortels. Daar is 10 rye. In elke ry is daar 5 wortels. Hoeveel wortels is daar al te saam?</vt:lpstr>
      <vt:lpstr>Daar is 24 kinders in die klas. Ons het handskoene nodig om ons te beskerm teen die virus. Hoeveel handskoene het ons nodig?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Aldo Swart</dc:creator>
  <cp:lastModifiedBy>Aldo Swart</cp:lastModifiedBy>
  <cp:revision>17</cp:revision>
  <dcterms:created xsi:type="dcterms:W3CDTF">2020-04-15T17:29:56Z</dcterms:created>
  <dcterms:modified xsi:type="dcterms:W3CDTF">2020-04-16T11:59:41Z</dcterms:modified>
</cp:coreProperties>
</file>